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2"/>
  </p:notesMasterIdLst>
  <p:sldIdLst>
    <p:sldId id="256" r:id="rId5"/>
    <p:sldId id="309" r:id="rId6"/>
    <p:sldId id="310" r:id="rId7"/>
    <p:sldId id="263" r:id="rId8"/>
    <p:sldId id="311" r:id="rId9"/>
    <p:sldId id="264" r:id="rId10"/>
    <p:sldId id="313" r:id="rId11"/>
    <p:sldId id="274" r:id="rId12"/>
    <p:sldId id="317" r:id="rId13"/>
    <p:sldId id="342" r:id="rId14"/>
    <p:sldId id="343" r:id="rId15"/>
    <p:sldId id="344" r:id="rId16"/>
    <p:sldId id="315" r:id="rId17"/>
    <p:sldId id="345" r:id="rId18"/>
    <p:sldId id="289" r:id="rId19"/>
    <p:sldId id="286" r:id="rId20"/>
    <p:sldId id="327" r:id="rId21"/>
    <p:sldId id="288" r:id="rId22"/>
    <p:sldId id="285" r:id="rId23"/>
    <p:sldId id="290" r:id="rId24"/>
    <p:sldId id="357" r:id="rId25"/>
    <p:sldId id="291" r:id="rId26"/>
    <p:sldId id="306" r:id="rId27"/>
    <p:sldId id="329" r:id="rId28"/>
    <p:sldId id="330" r:id="rId29"/>
    <p:sldId id="307" r:id="rId30"/>
    <p:sldId id="30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g Wang (Sam)" initials="SW(" lastIdx="1" clrIdx="0">
    <p:extLst>
      <p:ext uri="{19B8F6BF-5375-455C-9EA6-DF929625EA0E}">
        <p15:presenceInfo xmlns:p15="http://schemas.microsoft.com/office/powerpoint/2012/main" userId="Shang Wang (Sam)" providerId="None"/>
      </p:ext>
    </p:extLst>
  </p:cmAuthor>
  <p:cmAuthor id="2" name="Xiaodan Tan" initials="XT" lastIdx="9" clrIdx="1">
    <p:extLst>
      <p:ext uri="{19B8F6BF-5375-455C-9EA6-DF929625EA0E}">
        <p15:presenceInfo xmlns:p15="http://schemas.microsoft.com/office/powerpoint/2012/main" userId="S::serina.tan@mail.utoronto.ca::c8272b9a-8777-4da2-9e93-3a8460329306" providerId="AD"/>
      </p:ext>
    </p:extLst>
  </p:cmAuthor>
  <p:cmAuthor id="3" name="Shang Wang (Sam)" initials="S(" lastIdx="1" clrIdx="2">
    <p:extLst>
      <p:ext uri="{19B8F6BF-5375-455C-9EA6-DF929625EA0E}">
        <p15:presenceInfo xmlns:p15="http://schemas.microsoft.com/office/powerpoint/2012/main" userId="S::samshang.wang@mail.utoronto.ca::24c1ed06-0d85-4888-b22a-44936df20d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B"/>
    <a:srgbClr val="8C468C"/>
    <a:srgbClr val="002A5C"/>
    <a:srgbClr val="4472C4"/>
    <a:srgbClr val="A5A5A5"/>
    <a:srgbClr val="000000"/>
    <a:srgbClr val="00B050"/>
    <a:srgbClr val="FF0000"/>
    <a:srgbClr val="A0A0A0"/>
    <a:srgbClr val="F87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FF73AF-184E-4F1F-BF2D-B1050252CCFE}" v="350" dt="2020-03-02T04:40:50.299"/>
    <p1510:client id="{4A279581-DF25-49FE-BF78-B27DC648C24A}" v="3647" dt="2020-03-01T12:27:18.5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964" autoAdjust="0"/>
  </p:normalViewPr>
  <p:slideViewPr>
    <p:cSldViewPr snapToGrid="0">
      <p:cViewPr varScale="1">
        <p:scale>
          <a:sx n="88" d="100"/>
          <a:sy n="88" d="100"/>
        </p:scale>
        <p:origin x="4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toronto-my.sharepoint.com/personal/samshang_wang_mail_utoronto_ca/Documents/BPPSA%20RNN%20Training%20Curve%202080T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toronto-my.sharepoint.com/personal/samshang_wang_mail_utoronto_ca/Documents/seq_lens_to_backward_speedup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toronto-my.sharepoint.com/personal/samshang_wang_mail_utoronto_ca/Documents/batch_sizes_to_backward_speedup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toronto-my.sharepoint.com/personal/samshang_wang_mail_utoronto_ca/Documents/seq_lens_to_backward_runtim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toronto-my.sharepoint.com/personal/samshang_wang_mail_utoronto_ca/Documents/batch_sizes_to_backward_runtim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Sheet1!$A$2:$A$81</c:f>
              <c:numCache>
                <c:formatCode>General</c:formatCode>
                <c:ptCount val="80"/>
                <c:pt idx="0">
                  <c:v>59.990695312500002</c:v>
                </c:pt>
                <c:pt idx="1">
                  <c:v>122.09441796874999</c:v>
                </c:pt>
                <c:pt idx="2">
                  <c:v>182.80870703125001</c:v>
                </c:pt>
                <c:pt idx="3">
                  <c:v>244.5024921875</c:v>
                </c:pt>
                <c:pt idx="4">
                  <c:v>306.166859375</c:v>
                </c:pt>
                <c:pt idx="5">
                  <c:v>367.74124218750001</c:v>
                </c:pt>
                <c:pt idx="6">
                  <c:v>426.07838281250002</c:v>
                </c:pt>
                <c:pt idx="7">
                  <c:v>486.08846093749997</c:v>
                </c:pt>
                <c:pt idx="8">
                  <c:v>545.07040625000002</c:v>
                </c:pt>
                <c:pt idx="9">
                  <c:v>602.69479687499995</c:v>
                </c:pt>
                <c:pt idx="10">
                  <c:v>660.31499218750002</c:v>
                </c:pt>
                <c:pt idx="11">
                  <c:v>720.80162499999994</c:v>
                </c:pt>
                <c:pt idx="12">
                  <c:v>779.05120703124999</c:v>
                </c:pt>
                <c:pt idx="13">
                  <c:v>838.10994921874999</c:v>
                </c:pt>
                <c:pt idx="14">
                  <c:v>898.11277734375005</c:v>
                </c:pt>
                <c:pt idx="15">
                  <c:v>960.45107031249995</c:v>
                </c:pt>
                <c:pt idx="16">
                  <c:v>1021.17894140625</c:v>
                </c:pt>
                <c:pt idx="17">
                  <c:v>1083.2921328125001</c:v>
                </c:pt>
                <c:pt idx="18">
                  <c:v>1146.3004960937501</c:v>
                </c:pt>
                <c:pt idx="19">
                  <c:v>1205.041125</c:v>
                </c:pt>
                <c:pt idx="20">
                  <c:v>1266.1135546875</c:v>
                </c:pt>
                <c:pt idx="21">
                  <c:v>1327.7413359375</c:v>
                </c:pt>
                <c:pt idx="22">
                  <c:v>1385.2874218750001</c:v>
                </c:pt>
                <c:pt idx="23">
                  <c:v>1443.8231210937499</c:v>
                </c:pt>
                <c:pt idx="24">
                  <c:v>1500.3420820312499</c:v>
                </c:pt>
                <c:pt idx="25">
                  <c:v>1560.5896250000001</c:v>
                </c:pt>
                <c:pt idx="26">
                  <c:v>1618.04859765625</c:v>
                </c:pt>
                <c:pt idx="27">
                  <c:v>1678.19900390625</c:v>
                </c:pt>
                <c:pt idx="28">
                  <c:v>1738.0934140625</c:v>
                </c:pt>
                <c:pt idx="29">
                  <c:v>1799.8783671875001</c:v>
                </c:pt>
                <c:pt idx="30">
                  <c:v>1861.9557578125</c:v>
                </c:pt>
                <c:pt idx="31">
                  <c:v>1924.17773046875</c:v>
                </c:pt>
                <c:pt idx="32">
                  <c:v>1987.4015898437499</c:v>
                </c:pt>
                <c:pt idx="33">
                  <c:v>2049.16841796875</c:v>
                </c:pt>
                <c:pt idx="34">
                  <c:v>2110.7430546874998</c:v>
                </c:pt>
                <c:pt idx="35">
                  <c:v>2172.0648476562401</c:v>
                </c:pt>
                <c:pt idx="36">
                  <c:v>2232.15563671874</c:v>
                </c:pt>
                <c:pt idx="37">
                  <c:v>2286.6531640624899</c:v>
                </c:pt>
                <c:pt idx="38">
                  <c:v>2345.11831640624</c:v>
                </c:pt>
                <c:pt idx="39">
                  <c:v>2403.75571484374</c:v>
                </c:pt>
                <c:pt idx="40">
                  <c:v>2459.8824882812401</c:v>
                </c:pt>
                <c:pt idx="41">
                  <c:v>2519.0669726562401</c:v>
                </c:pt>
                <c:pt idx="42">
                  <c:v>2574.8033515624902</c:v>
                </c:pt>
                <c:pt idx="43">
                  <c:v>2635.7843124999999</c:v>
                </c:pt>
                <c:pt idx="44">
                  <c:v>2698.2359375000001</c:v>
                </c:pt>
                <c:pt idx="45">
                  <c:v>2759.5866054687499</c:v>
                </c:pt>
                <c:pt idx="46">
                  <c:v>2820.0482382812402</c:v>
                </c:pt>
                <c:pt idx="47">
                  <c:v>2882.3727578124999</c:v>
                </c:pt>
                <c:pt idx="48">
                  <c:v>2943.8920390624999</c:v>
                </c:pt>
                <c:pt idx="49">
                  <c:v>3005.4767890624998</c:v>
                </c:pt>
                <c:pt idx="50">
                  <c:v>3067.5671679687498</c:v>
                </c:pt>
                <c:pt idx="51">
                  <c:v>3118.8269062499999</c:v>
                </c:pt>
                <c:pt idx="52">
                  <c:v>3177.5860351562401</c:v>
                </c:pt>
                <c:pt idx="53">
                  <c:v>3236.2842539062399</c:v>
                </c:pt>
                <c:pt idx="54">
                  <c:v>3295.7543007812401</c:v>
                </c:pt>
                <c:pt idx="55">
                  <c:v>3355.3270742187401</c:v>
                </c:pt>
                <c:pt idx="56">
                  <c:v>3415.14614062499</c:v>
                </c:pt>
                <c:pt idx="57">
                  <c:v>3474.9743203124899</c:v>
                </c:pt>
                <c:pt idx="58">
                  <c:v>3537.0573671874899</c:v>
                </c:pt>
                <c:pt idx="59">
                  <c:v>3599.4772304687399</c:v>
                </c:pt>
                <c:pt idx="60">
                  <c:v>3662.0613437499901</c:v>
                </c:pt>
                <c:pt idx="61">
                  <c:v>3723.9582343749998</c:v>
                </c:pt>
                <c:pt idx="62">
                  <c:v>3782.8127187499999</c:v>
                </c:pt>
                <c:pt idx="63">
                  <c:v>3844.1878476562501</c:v>
                </c:pt>
                <c:pt idx="64">
                  <c:v>3906.0079335937498</c:v>
                </c:pt>
                <c:pt idx="65">
                  <c:v>3964.0545117187498</c:v>
                </c:pt>
                <c:pt idx="66">
                  <c:v>4022.7218593749999</c:v>
                </c:pt>
                <c:pt idx="67">
                  <c:v>4081.4621992187499</c:v>
                </c:pt>
                <c:pt idx="68">
                  <c:v>4135.6469570312502</c:v>
                </c:pt>
                <c:pt idx="69">
                  <c:v>4195.5189804687498</c:v>
                </c:pt>
                <c:pt idx="70">
                  <c:v>4255.5952343749996</c:v>
                </c:pt>
                <c:pt idx="71">
                  <c:v>4315.7422304687498</c:v>
                </c:pt>
                <c:pt idx="72">
                  <c:v>4376.1219023437498</c:v>
                </c:pt>
                <c:pt idx="73">
                  <c:v>4438.0939609375</c:v>
                </c:pt>
                <c:pt idx="74">
                  <c:v>4500.6369218749996</c:v>
                </c:pt>
                <c:pt idx="75">
                  <c:v>4562.8172929687498</c:v>
                </c:pt>
                <c:pt idx="76">
                  <c:v>4624.0307695312404</c:v>
                </c:pt>
                <c:pt idx="77">
                  <c:v>4685.7000078124902</c:v>
                </c:pt>
                <c:pt idx="78">
                  <c:v>4747.3554999999997</c:v>
                </c:pt>
                <c:pt idx="79">
                  <c:v>4805.7087851562501</c:v>
                </c:pt>
              </c:numCache>
            </c:numRef>
          </c:xVal>
          <c:yVal>
            <c:numRef>
              <c:f>Sheet1!$B$2:$B$81</c:f>
              <c:numCache>
                <c:formatCode>General</c:formatCode>
                <c:ptCount val="80"/>
                <c:pt idx="0">
                  <c:v>2.3041787968873901</c:v>
                </c:pt>
                <c:pt idx="1">
                  <c:v>2.2881307331323599</c:v>
                </c:pt>
                <c:pt idx="2">
                  <c:v>2.2654175226688298</c:v>
                </c:pt>
                <c:pt idx="3">
                  <c:v>2.1907469707727398</c:v>
                </c:pt>
                <c:pt idx="4">
                  <c:v>1.91901191931962</c:v>
                </c:pt>
                <c:pt idx="5">
                  <c:v>1.86172630876302</c:v>
                </c:pt>
                <c:pt idx="6">
                  <c:v>1.8593120894432</c:v>
                </c:pt>
                <c:pt idx="7">
                  <c:v>1.83290749204158</c:v>
                </c:pt>
                <c:pt idx="8">
                  <c:v>1.8063212811350799</c:v>
                </c:pt>
                <c:pt idx="9">
                  <c:v>1.77907053500413</c:v>
                </c:pt>
                <c:pt idx="10">
                  <c:v>1.7526086503863301</c:v>
                </c:pt>
                <c:pt idx="11">
                  <c:v>1.7406719461679401</c:v>
                </c:pt>
                <c:pt idx="12">
                  <c:v>1.73025942921638</c:v>
                </c:pt>
                <c:pt idx="13">
                  <c:v>1.72281458103656</c:v>
                </c:pt>
                <c:pt idx="14">
                  <c:v>1.7174802541732701</c:v>
                </c:pt>
                <c:pt idx="15">
                  <c:v>1.7102497223019599</c:v>
                </c:pt>
                <c:pt idx="16">
                  <c:v>1.70295351767539</c:v>
                </c:pt>
                <c:pt idx="17">
                  <c:v>1.6977505246400799</c:v>
                </c:pt>
                <c:pt idx="18">
                  <c:v>1.6924709408879199</c:v>
                </c:pt>
                <c:pt idx="19">
                  <c:v>1.6945672290921201</c:v>
                </c:pt>
                <c:pt idx="20">
                  <c:v>1.68686760085821</c:v>
                </c:pt>
                <c:pt idx="21">
                  <c:v>1.68230683982372</c:v>
                </c:pt>
                <c:pt idx="22">
                  <c:v>1.67974928832054</c:v>
                </c:pt>
                <c:pt idx="23">
                  <c:v>1.6701093189716301</c:v>
                </c:pt>
                <c:pt idx="24">
                  <c:v>1.67172874206304</c:v>
                </c:pt>
                <c:pt idx="25">
                  <c:v>1.6661672295928001</c:v>
                </c:pt>
                <c:pt idx="26">
                  <c:v>1.6631111279726001</c:v>
                </c:pt>
                <c:pt idx="27">
                  <c:v>1.6634416950941</c:v>
                </c:pt>
                <c:pt idx="28">
                  <c:v>1.6586106300950001</c:v>
                </c:pt>
                <c:pt idx="29">
                  <c:v>1.6549326838254901</c:v>
                </c:pt>
                <c:pt idx="30">
                  <c:v>1.65920134824514</c:v>
                </c:pt>
                <c:pt idx="31">
                  <c:v>1.6662346495389899</c:v>
                </c:pt>
                <c:pt idx="32">
                  <c:v>1.66729653441905</c:v>
                </c:pt>
                <c:pt idx="33">
                  <c:v>1.6637842020392399</c:v>
                </c:pt>
                <c:pt idx="34">
                  <c:v>1.65238497155904</c:v>
                </c:pt>
                <c:pt idx="35">
                  <c:v>1.6421416343450499</c:v>
                </c:pt>
                <c:pt idx="36">
                  <c:v>1.64481383955478</c:v>
                </c:pt>
                <c:pt idx="37">
                  <c:v>1.6362935931682501</c:v>
                </c:pt>
                <c:pt idx="38">
                  <c:v>1.63398019051551</c:v>
                </c:pt>
                <c:pt idx="39">
                  <c:v>1.6306747233271599</c:v>
                </c:pt>
                <c:pt idx="40">
                  <c:v>1.63117638009786</c:v>
                </c:pt>
                <c:pt idx="41">
                  <c:v>1.6239518592953599</c:v>
                </c:pt>
                <c:pt idx="42">
                  <c:v>1.6214484841227499</c:v>
                </c:pt>
                <c:pt idx="43">
                  <c:v>1.6189149671196901</c:v>
                </c:pt>
                <c:pt idx="44">
                  <c:v>1.6139905946850699</c:v>
                </c:pt>
                <c:pt idx="45">
                  <c:v>1.60961670458316</c:v>
                </c:pt>
                <c:pt idx="46">
                  <c:v>1.6040957589745499</c:v>
                </c:pt>
                <c:pt idx="47">
                  <c:v>1.59840283495187</c:v>
                </c:pt>
                <c:pt idx="48">
                  <c:v>1.5942273122072199</c:v>
                </c:pt>
                <c:pt idx="49">
                  <c:v>1.5895262581109999</c:v>
                </c:pt>
                <c:pt idx="50">
                  <c:v>1.58223629796504</c:v>
                </c:pt>
                <c:pt idx="51">
                  <c:v>1.57724232411384</c:v>
                </c:pt>
                <c:pt idx="52">
                  <c:v>1.5729023838043199</c:v>
                </c:pt>
                <c:pt idx="53">
                  <c:v>1.5655046275258</c:v>
                </c:pt>
                <c:pt idx="54">
                  <c:v>1.5594928897023199</c:v>
                </c:pt>
                <c:pt idx="55">
                  <c:v>1.55383534294366</c:v>
                </c:pt>
                <c:pt idx="56">
                  <c:v>1.5460301880240399</c:v>
                </c:pt>
                <c:pt idx="57">
                  <c:v>1.5381964564919399</c:v>
                </c:pt>
                <c:pt idx="58">
                  <c:v>1.53241919142007</c:v>
                </c:pt>
                <c:pt idx="59">
                  <c:v>1.5217844711542099</c:v>
                </c:pt>
                <c:pt idx="60">
                  <c:v>1.5114805629253301</c:v>
                </c:pt>
                <c:pt idx="61">
                  <c:v>1.49983575868606</c:v>
                </c:pt>
                <c:pt idx="62">
                  <c:v>1.48782129228115</c:v>
                </c:pt>
                <c:pt idx="63">
                  <c:v>1.47391279917955</c:v>
                </c:pt>
                <c:pt idx="64">
                  <c:v>1.4597234668135599</c:v>
                </c:pt>
                <c:pt idx="65">
                  <c:v>1.44398182505369</c:v>
                </c:pt>
                <c:pt idx="66">
                  <c:v>1.42891519862413</c:v>
                </c:pt>
                <c:pt idx="67">
                  <c:v>1.4121990087032299</c:v>
                </c:pt>
                <c:pt idx="68">
                  <c:v>1.39738643670082</c:v>
                </c:pt>
                <c:pt idx="69">
                  <c:v>1.3834719975590699</c:v>
                </c:pt>
                <c:pt idx="70">
                  <c:v>1.37341860514879</c:v>
                </c:pt>
                <c:pt idx="71">
                  <c:v>1.36567586421966</c:v>
                </c:pt>
                <c:pt idx="72">
                  <c:v>1.35345485633611</c:v>
                </c:pt>
                <c:pt idx="73">
                  <c:v>1.3459825600981701</c:v>
                </c:pt>
                <c:pt idx="74">
                  <c:v>1.3364904895424801</c:v>
                </c:pt>
                <c:pt idx="75">
                  <c:v>1.3285133989453299</c:v>
                </c:pt>
                <c:pt idx="76">
                  <c:v>1.3242678682804101</c:v>
                </c:pt>
                <c:pt idx="77">
                  <c:v>1.3142096182107901</c:v>
                </c:pt>
                <c:pt idx="78">
                  <c:v>1.3072534353137</c:v>
                </c:pt>
                <c:pt idx="79">
                  <c:v>1.30098129296302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811-4657-B51E-26AB19EF4A8A}"/>
            </c:ext>
          </c:extLst>
        </c:ser>
        <c:ser>
          <c:idx val="2"/>
          <c:order val="1"/>
          <c:tx>
            <c:strRef>
              <c:f>Sheet1!$E$1</c:f>
              <c:strCache>
                <c:ptCount val="1"/>
                <c:pt idx="0">
                  <c:v>BPPSA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Sheet1!$D$2:$D$81</c:f>
              <c:numCache>
                <c:formatCode>General</c:formatCode>
                <c:ptCount val="80"/>
                <c:pt idx="0">
                  <c:v>27.82081640625</c:v>
                </c:pt>
                <c:pt idx="1">
                  <c:v>56.007691406249997</c:v>
                </c:pt>
                <c:pt idx="2">
                  <c:v>84.191560546874996</c:v>
                </c:pt>
                <c:pt idx="3">
                  <c:v>112.414787109375</c:v>
                </c:pt>
                <c:pt idx="4">
                  <c:v>140.67134765624999</c:v>
                </c:pt>
                <c:pt idx="5">
                  <c:v>168.97652734374901</c:v>
                </c:pt>
                <c:pt idx="6">
                  <c:v>198.53523046874901</c:v>
                </c:pt>
                <c:pt idx="7">
                  <c:v>226.83540624999901</c:v>
                </c:pt>
                <c:pt idx="8">
                  <c:v>255.13437499999901</c:v>
                </c:pt>
                <c:pt idx="9">
                  <c:v>283.444386718749</c:v>
                </c:pt>
                <c:pt idx="10">
                  <c:v>311.71279687499998</c:v>
                </c:pt>
                <c:pt idx="11">
                  <c:v>339.96944140624998</c:v>
                </c:pt>
                <c:pt idx="12">
                  <c:v>366.82139453125001</c:v>
                </c:pt>
                <c:pt idx="13">
                  <c:v>393.61812109375001</c:v>
                </c:pt>
                <c:pt idx="14">
                  <c:v>420.43967187499999</c:v>
                </c:pt>
                <c:pt idx="15">
                  <c:v>447.2660234375</c:v>
                </c:pt>
                <c:pt idx="16">
                  <c:v>474.08773828124998</c:v>
                </c:pt>
                <c:pt idx="17">
                  <c:v>500.91505664062498</c:v>
                </c:pt>
                <c:pt idx="18">
                  <c:v>528.32843554687497</c:v>
                </c:pt>
                <c:pt idx="19">
                  <c:v>555.56200976562502</c:v>
                </c:pt>
                <c:pt idx="20">
                  <c:v>583.00686328125005</c:v>
                </c:pt>
                <c:pt idx="21">
                  <c:v>610.45820703125003</c:v>
                </c:pt>
                <c:pt idx="22">
                  <c:v>637.79230078124999</c:v>
                </c:pt>
                <c:pt idx="23">
                  <c:v>665.23658593749997</c:v>
                </c:pt>
                <c:pt idx="24">
                  <c:v>693.36224218749999</c:v>
                </c:pt>
                <c:pt idx="25">
                  <c:v>721.47671679687403</c:v>
                </c:pt>
                <c:pt idx="26">
                  <c:v>749.68999609374998</c:v>
                </c:pt>
                <c:pt idx="27">
                  <c:v>777.88227734374902</c:v>
                </c:pt>
                <c:pt idx="28">
                  <c:v>806.59408593749902</c:v>
                </c:pt>
                <c:pt idx="29">
                  <c:v>835.59862890624902</c:v>
                </c:pt>
                <c:pt idx="30">
                  <c:v>862.19772851562402</c:v>
                </c:pt>
                <c:pt idx="31">
                  <c:v>888.79615624999997</c:v>
                </c:pt>
                <c:pt idx="32">
                  <c:v>915.39366406249997</c:v>
                </c:pt>
                <c:pt idx="33">
                  <c:v>941.99897460937495</c:v>
                </c:pt>
                <c:pt idx="34">
                  <c:v>968.30189453124899</c:v>
                </c:pt>
                <c:pt idx="35">
                  <c:v>995.63991992187403</c:v>
                </c:pt>
                <c:pt idx="36">
                  <c:v>1023.03210351562</c:v>
                </c:pt>
                <c:pt idx="37">
                  <c:v>1050.419046875</c:v>
                </c:pt>
                <c:pt idx="38">
                  <c:v>1077.8109648437501</c:v>
                </c:pt>
                <c:pt idx="39">
                  <c:v>1105.2287480468699</c:v>
                </c:pt>
                <c:pt idx="40">
                  <c:v>1132.7256210937501</c:v>
                </c:pt>
                <c:pt idx="41">
                  <c:v>1161.4438398437501</c:v>
                </c:pt>
                <c:pt idx="42">
                  <c:v>1189.5973144531199</c:v>
                </c:pt>
                <c:pt idx="43">
                  <c:v>1217.8639375</c:v>
                </c:pt>
                <c:pt idx="44">
                  <c:v>1246.1109277343701</c:v>
                </c:pt>
                <c:pt idx="45">
                  <c:v>1274.36737890625</c:v>
                </c:pt>
                <c:pt idx="46">
                  <c:v>1302.75034570312</c:v>
                </c:pt>
                <c:pt idx="47">
                  <c:v>1330.85800976562</c:v>
                </c:pt>
                <c:pt idx="48">
                  <c:v>1358.35221875</c:v>
                </c:pt>
                <c:pt idx="49">
                  <c:v>1385.8905312500001</c:v>
                </c:pt>
                <c:pt idx="50">
                  <c:v>1413.3996308593701</c:v>
                </c:pt>
                <c:pt idx="51">
                  <c:v>1440.93967773437</c:v>
                </c:pt>
                <c:pt idx="52">
                  <c:v>1468.55227539062</c:v>
                </c:pt>
                <c:pt idx="53">
                  <c:v>1496.61101171875</c:v>
                </c:pt>
                <c:pt idx="54">
                  <c:v>1524.7217246093701</c:v>
                </c:pt>
                <c:pt idx="55">
                  <c:v>1552.89624414062</c:v>
                </c:pt>
                <c:pt idx="56">
                  <c:v>1581.06065625</c:v>
                </c:pt>
                <c:pt idx="57">
                  <c:v>1609.2083652343699</c:v>
                </c:pt>
                <c:pt idx="58">
                  <c:v>1637.3713652343699</c:v>
                </c:pt>
                <c:pt idx="59">
                  <c:v>1664.0388046875</c:v>
                </c:pt>
                <c:pt idx="60">
                  <c:v>1690.86711132812</c:v>
                </c:pt>
                <c:pt idx="61">
                  <c:v>1717.68854296875</c:v>
                </c:pt>
                <c:pt idx="62">
                  <c:v>1744.5062636718701</c:v>
                </c:pt>
                <c:pt idx="63">
                  <c:v>1771.3375058593699</c:v>
                </c:pt>
                <c:pt idx="64">
                  <c:v>1798.1751425781199</c:v>
                </c:pt>
                <c:pt idx="65">
                  <c:v>1825.6801210937499</c:v>
                </c:pt>
                <c:pt idx="66">
                  <c:v>1853.14420507812</c:v>
                </c:pt>
                <c:pt idx="67">
                  <c:v>1880.5993066406199</c:v>
                </c:pt>
                <c:pt idx="68">
                  <c:v>1908.0558632812499</c:v>
                </c:pt>
                <c:pt idx="69">
                  <c:v>1935.5251777343699</c:v>
                </c:pt>
                <c:pt idx="70">
                  <c:v>1964.0459589843699</c:v>
                </c:pt>
                <c:pt idx="71">
                  <c:v>1992.3223261718699</c:v>
                </c:pt>
                <c:pt idx="72">
                  <c:v>2020.58380664062</c:v>
                </c:pt>
                <c:pt idx="73">
                  <c:v>2048.90844726562</c:v>
                </c:pt>
                <c:pt idx="74">
                  <c:v>2077.2537988281201</c:v>
                </c:pt>
                <c:pt idx="75">
                  <c:v>2105.5985195312501</c:v>
                </c:pt>
                <c:pt idx="76">
                  <c:v>2133.8453808593699</c:v>
                </c:pt>
                <c:pt idx="77">
                  <c:v>2160.6234980468698</c:v>
                </c:pt>
                <c:pt idx="78">
                  <c:v>2187.4472070312499</c:v>
                </c:pt>
                <c:pt idx="79">
                  <c:v>2214.2541093750001</c:v>
                </c:pt>
              </c:numCache>
            </c:numRef>
          </c:xVal>
          <c:yVal>
            <c:numRef>
              <c:f>Sheet1!$E$2:$E$81</c:f>
              <c:numCache>
                <c:formatCode>General</c:formatCode>
                <c:ptCount val="80"/>
                <c:pt idx="0">
                  <c:v>2.3041787972450201</c:v>
                </c:pt>
                <c:pt idx="1">
                  <c:v>2.2881307303905398</c:v>
                </c:pt>
                <c:pt idx="2">
                  <c:v>2.2654175189733499</c:v>
                </c:pt>
                <c:pt idx="3">
                  <c:v>2.1907469595670701</c:v>
                </c:pt>
                <c:pt idx="4">
                  <c:v>1.91901100856065</c:v>
                </c:pt>
                <c:pt idx="5">
                  <c:v>1.8556789777278899</c:v>
                </c:pt>
                <c:pt idx="6">
                  <c:v>1.8349970203042001</c:v>
                </c:pt>
                <c:pt idx="7">
                  <c:v>1.8228892303109101</c:v>
                </c:pt>
                <c:pt idx="8">
                  <c:v>1.81361656880378</c:v>
                </c:pt>
                <c:pt idx="9">
                  <c:v>1.7885160368680899</c:v>
                </c:pt>
                <c:pt idx="10">
                  <c:v>1.76051270043849</c:v>
                </c:pt>
                <c:pt idx="11">
                  <c:v>1.73742009717226</c:v>
                </c:pt>
                <c:pt idx="12">
                  <c:v>1.7228114785552</c:v>
                </c:pt>
                <c:pt idx="13">
                  <c:v>1.7169179765582001</c:v>
                </c:pt>
                <c:pt idx="14">
                  <c:v>1.70744657284021</c:v>
                </c:pt>
                <c:pt idx="15">
                  <c:v>1.7009175596833199</c:v>
                </c:pt>
                <c:pt idx="16">
                  <c:v>1.70026830887794</c:v>
                </c:pt>
                <c:pt idx="17">
                  <c:v>1.6953405300378701</c:v>
                </c:pt>
                <c:pt idx="18">
                  <c:v>1.68975222551822</c:v>
                </c:pt>
                <c:pt idx="19">
                  <c:v>1.6861406006216999</c:v>
                </c:pt>
                <c:pt idx="20">
                  <c:v>1.6880469191074301</c:v>
                </c:pt>
                <c:pt idx="21">
                  <c:v>1.67333941709995</c:v>
                </c:pt>
                <c:pt idx="22">
                  <c:v>1.66984798270463</c:v>
                </c:pt>
                <c:pt idx="23">
                  <c:v>1.67120275992155</c:v>
                </c:pt>
                <c:pt idx="24">
                  <c:v>1.6655813505649499</c:v>
                </c:pt>
                <c:pt idx="25">
                  <c:v>1.6619970900416301</c:v>
                </c:pt>
                <c:pt idx="26">
                  <c:v>1.65712136304378</c:v>
                </c:pt>
                <c:pt idx="27">
                  <c:v>1.6568273968696501</c:v>
                </c:pt>
                <c:pt idx="28">
                  <c:v>1.6545386087298299</c:v>
                </c:pt>
                <c:pt idx="29">
                  <c:v>1.65147733741998</c:v>
                </c:pt>
                <c:pt idx="30">
                  <c:v>1.64585342419147</c:v>
                </c:pt>
                <c:pt idx="31">
                  <c:v>1.6446826831102299</c:v>
                </c:pt>
                <c:pt idx="32">
                  <c:v>1.6438122214078901</c:v>
                </c:pt>
                <c:pt idx="33">
                  <c:v>1.6387835333943299</c:v>
                </c:pt>
                <c:pt idx="34">
                  <c:v>1.6329746111035299</c:v>
                </c:pt>
                <c:pt idx="35">
                  <c:v>1.62988435608148</c:v>
                </c:pt>
                <c:pt idx="36">
                  <c:v>1.62586586165428</c:v>
                </c:pt>
                <c:pt idx="37">
                  <c:v>1.62415274560451</c:v>
                </c:pt>
                <c:pt idx="38">
                  <c:v>1.6190116756558399</c:v>
                </c:pt>
                <c:pt idx="39">
                  <c:v>1.6155409729480701</c:v>
                </c:pt>
                <c:pt idx="40">
                  <c:v>1.61322686946392</c:v>
                </c:pt>
                <c:pt idx="41">
                  <c:v>1.60931301128864</c:v>
                </c:pt>
                <c:pt idx="42">
                  <c:v>1.60813295292854</c:v>
                </c:pt>
                <c:pt idx="43">
                  <c:v>1.60062240719795</c:v>
                </c:pt>
                <c:pt idx="44">
                  <c:v>1.5950288092494</c:v>
                </c:pt>
                <c:pt idx="45">
                  <c:v>1.5927789248227999</c:v>
                </c:pt>
                <c:pt idx="46">
                  <c:v>1.5874960905909501</c:v>
                </c:pt>
                <c:pt idx="47">
                  <c:v>1.58190683197975</c:v>
                </c:pt>
                <c:pt idx="48">
                  <c:v>1.58418981647491</c:v>
                </c:pt>
                <c:pt idx="49">
                  <c:v>1.58010165864229</c:v>
                </c:pt>
                <c:pt idx="50">
                  <c:v>1.57571690613031</c:v>
                </c:pt>
                <c:pt idx="51">
                  <c:v>1.56933753156661</c:v>
                </c:pt>
                <c:pt idx="52">
                  <c:v>1.5648576413988999</c:v>
                </c:pt>
                <c:pt idx="53">
                  <c:v>1.5591060134172401</c:v>
                </c:pt>
                <c:pt idx="54">
                  <c:v>1.5570051728487</c:v>
                </c:pt>
                <c:pt idx="55">
                  <c:v>1.5480840584039599</c:v>
                </c:pt>
                <c:pt idx="56">
                  <c:v>1.5463453447222699</c:v>
                </c:pt>
                <c:pt idx="57">
                  <c:v>1.53422578138113</c:v>
                </c:pt>
                <c:pt idx="58">
                  <c:v>1.5249898638725199</c:v>
                </c:pt>
                <c:pt idx="59">
                  <c:v>1.5146166674494701</c:v>
                </c:pt>
                <c:pt idx="60">
                  <c:v>1.5047789747714899</c:v>
                </c:pt>
                <c:pt idx="61">
                  <c:v>1.4938026771545401</c:v>
                </c:pt>
                <c:pt idx="62">
                  <c:v>1.4819256129860801</c:v>
                </c:pt>
                <c:pt idx="63">
                  <c:v>1.46933169811964</c:v>
                </c:pt>
                <c:pt idx="64">
                  <c:v>1.4561710016131399</c:v>
                </c:pt>
                <c:pt idx="65">
                  <c:v>1.4418061639070501</c:v>
                </c:pt>
                <c:pt idx="66">
                  <c:v>1.4276578947901699</c:v>
                </c:pt>
                <c:pt idx="67">
                  <c:v>1.4144208031296699</c:v>
                </c:pt>
                <c:pt idx="68">
                  <c:v>1.40428994703292</c:v>
                </c:pt>
                <c:pt idx="69">
                  <c:v>1.3897910502552899</c:v>
                </c:pt>
                <c:pt idx="70">
                  <c:v>1.3772559775113999</c:v>
                </c:pt>
                <c:pt idx="71">
                  <c:v>1.3678476735949501</c:v>
                </c:pt>
                <c:pt idx="72">
                  <c:v>1.35885020637512</c:v>
                </c:pt>
                <c:pt idx="73">
                  <c:v>1.3492191209793001</c:v>
                </c:pt>
                <c:pt idx="74">
                  <c:v>1.3433089866042101</c:v>
                </c:pt>
                <c:pt idx="75">
                  <c:v>1.3335652327537499</c:v>
                </c:pt>
                <c:pt idx="76">
                  <c:v>1.3254670093655501</c:v>
                </c:pt>
                <c:pt idx="77">
                  <c:v>1.3206565378308199</c:v>
                </c:pt>
                <c:pt idx="78">
                  <c:v>1.3134907065629899</c:v>
                </c:pt>
                <c:pt idx="79">
                  <c:v>1.3082274922728501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811-4657-B51E-26AB19EF4A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2686816"/>
        <c:axId val="1884400032"/>
      </c:scatterChart>
      <c:valAx>
        <c:axId val="1812686816"/>
        <c:scaling>
          <c:orientation val="minMax"/>
          <c:max val="5000"/>
        </c:scaling>
        <c:delete val="0"/>
        <c:axPos val="b"/>
        <c:majorGridlines>
          <c:spPr>
            <a:ln w="12700" cap="flat" cmpd="sng" algn="ctr">
              <a:solidFill>
                <a:schemeClr val="accent3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baseline="0" dirty="0"/>
                  <a:t>Wall-clock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4400032"/>
        <c:crosses val="autoZero"/>
        <c:crossBetween val="midCat"/>
      </c:valAx>
      <c:valAx>
        <c:axId val="1884400032"/>
        <c:scaling>
          <c:orientation val="minMax"/>
          <c:max val="2.4"/>
          <c:min val="1.2"/>
        </c:scaling>
        <c:delete val="0"/>
        <c:axPos val="l"/>
        <c:majorGridlines>
          <c:spPr>
            <a:ln w="12700" cap="flat" cmpd="sng" algn="ctr">
              <a:solidFill>
                <a:schemeClr val="accent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baseline="0" dirty="0"/>
                  <a:t>Training Loss</a:t>
                </a:r>
              </a:p>
            </c:rich>
          </c:tx>
          <c:layout>
            <c:manualLayout>
              <c:xMode val="edge"/>
              <c:yMode val="edge"/>
              <c:x val="8.5827338372592016E-3"/>
              <c:y val="0.279103105458582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26868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/>
              <a:t>Backward Pass Speedup over Baseline</a:t>
            </a:r>
          </a:p>
        </c:rich>
      </c:tx>
      <c:layout>
        <c:manualLayout>
          <c:xMode val="edge"/>
          <c:yMode val="edge"/>
          <c:x val="0.17489578508568784"/>
          <c:y val="1.1674572665826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289234985332719"/>
          <c:y val="8.8381800812026276E-2"/>
          <c:w val="0.82710765014667287"/>
          <c:h val="0.749224893406325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seq_lens_to_backward_speedups!$D$1</c:f>
              <c:strCache>
                <c:ptCount val="1"/>
                <c:pt idx="0">
                  <c:v>2080ti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seq_lens_to_backward_speedups!$B$3:$B$10</c:f>
              <c:strCache>
                <c:ptCount val="8"/>
                <c:pt idx="0">
                  <c:v>10</c:v>
                </c:pt>
                <c:pt idx="1">
                  <c:v>30</c:v>
                </c:pt>
                <c:pt idx="2">
                  <c:v>100</c:v>
                </c:pt>
                <c:pt idx="3">
                  <c:v>300</c:v>
                </c:pt>
                <c:pt idx="4">
                  <c:v>1k</c:v>
                </c:pt>
                <c:pt idx="5">
                  <c:v>3k</c:v>
                </c:pt>
                <c:pt idx="6">
                  <c:v>10k</c:v>
                </c:pt>
                <c:pt idx="7">
                  <c:v>30k</c:v>
                </c:pt>
              </c:strCache>
            </c:strRef>
          </c:cat>
          <c:val>
            <c:numRef>
              <c:f>seq_lens_to_backward_speedups!$D$3:$D$10</c:f>
              <c:numCache>
                <c:formatCode>General</c:formatCode>
                <c:ptCount val="8"/>
                <c:pt idx="0">
                  <c:v>1.83907928981521</c:v>
                </c:pt>
                <c:pt idx="1">
                  <c:v>2.2170188038224801</c:v>
                </c:pt>
                <c:pt idx="2">
                  <c:v>3.18594897193144</c:v>
                </c:pt>
                <c:pt idx="3">
                  <c:v>4.89899401331955</c:v>
                </c:pt>
                <c:pt idx="4">
                  <c:v>16.080284274696801</c:v>
                </c:pt>
                <c:pt idx="5">
                  <c:v>24.704033794514402</c:v>
                </c:pt>
                <c:pt idx="6">
                  <c:v>107.909487512873</c:v>
                </c:pt>
                <c:pt idx="7">
                  <c:v>78.171313873211403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1E-4DBC-9AD4-858C1779F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44491920"/>
        <c:axId val="1786931040"/>
      </c:barChart>
      <c:catAx>
        <c:axId val="1844491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baseline="0" dirty="0"/>
                  <a:t>Sequence Length (T)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6931040"/>
        <c:crosses val="autoZero"/>
        <c:auto val="1"/>
        <c:lblAlgn val="ctr"/>
        <c:lblOffset val="100"/>
        <c:noMultiLvlLbl val="0"/>
      </c:catAx>
      <c:valAx>
        <c:axId val="1786931040"/>
        <c:scaling>
          <c:logBase val="10"/>
          <c:orientation val="minMax"/>
          <c:max val="110"/>
        </c:scaling>
        <c:delete val="0"/>
        <c:axPos val="l"/>
        <c:majorGridlines>
          <c:spPr>
            <a:ln w="12700" cap="flat" cmpd="sng" algn="ctr">
              <a:solidFill>
                <a:schemeClr val="accent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baseline="0" dirty="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449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baseline="0" dirty="0">
                <a:effectLst/>
              </a:rPr>
              <a:t>Backward Pass Speedup over Baseline</a:t>
            </a:r>
            <a:endParaRPr lang="en-US" sz="2000" dirty="0">
              <a:effectLst/>
            </a:endParaRPr>
          </a:p>
        </c:rich>
      </c:tx>
      <c:layout>
        <c:manualLayout>
          <c:xMode val="edge"/>
          <c:yMode val="edge"/>
          <c:x val="0.1978676470588235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425254747568318"/>
          <c:y val="9.3848834542386739E-2"/>
          <c:w val="0.84574745252431682"/>
          <c:h val="0.757923195118375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batch_sizes_to_backward_speedup!$D$1</c:f>
              <c:strCache>
                <c:ptCount val="1"/>
                <c:pt idx="0">
                  <c:v>2080ti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batch_sizes_to_backward_speedup!$B$2:$B$9</c:f>
              <c:strCache>
                <c:ptCount val="8"/>
                <c:pt idx="0">
                  <c:v>1/256</c:v>
                </c:pt>
                <c:pt idx="1">
                  <c:v>1/128</c:v>
                </c:pt>
                <c:pt idx="2">
                  <c:v>1/64</c:v>
                </c:pt>
                <c:pt idx="3">
                  <c:v>1/32</c:v>
                </c:pt>
                <c:pt idx="4">
                  <c:v>1/16</c:v>
                </c:pt>
                <c:pt idx="5">
                  <c:v>1/8</c:v>
                </c:pt>
                <c:pt idx="6">
                  <c:v>1/4</c:v>
                </c:pt>
                <c:pt idx="7">
                  <c:v>1/2</c:v>
                </c:pt>
              </c:strCache>
            </c:strRef>
          </c:cat>
          <c:val>
            <c:numRef>
              <c:f>batch_sizes_to_backward_speedup!$D$2:$D$9</c:f>
              <c:numCache>
                <c:formatCode>General</c:formatCode>
                <c:ptCount val="8"/>
                <c:pt idx="0">
                  <c:v>1.33804780269617</c:v>
                </c:pt>
                <c:pt idx="1">
                  <c:v>3.5441013737167699</c:v>
                </c:pt>
                <c:pt idx="2">
                  <c:v>11.237265860319599</c:v>
                </c:pt>
                <c:pt idx="3">
                  <c:v>9.7399015144353704</c:v>
                </c:pt>
                <c:pt idx="4">
                  <c:v>16.080284274696801</c:v>
                </c:pt>
                <c:pt idx="5">
                  <c:v>11.1021663584311</c:v>
                </c:pt>
                <c:pt idx="6">
                  <c:v>10.9923699375616</c:v>
                </c:pt>
                <c:pt idx="7">
                  <c:v>12.6199692241807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6C-450A-99A4-3266ADE47A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13909295"/>
        <c:axId val="695100031"/>
      </c:barChart>
      <c:catAx>
        <c:axId val="81390929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baseline="0" dirty="0"/>
                  <a:t>Fraction of GPU per Sample (1/B)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100031"/>
        <c:crosses val="autoZero"/>
        <c:auto val="1"/>
        <c:lblAlgn val="ctr"/>
        <c:lblOffset val="100"/>
        <c:noMultiLvlLbl val="0"/>
      </c:catAx>
      <c:valAx>
        <c:axId val="695100031"/>
        <c:scaling>
          <c:logBase val="2"/>
          <c:orientation val="minMax"/>
          <c:max val="16"/>
        </c:scaling>
        <c:delete val="0"/>
        <c:axPos val="l"/>
        <c:majorGridlines>
          <c:spPr>
            <a:ln w="12700" cap="flat" cmpd="sng" algn="ctr">
              <a:solidFill>
                <a:schemeClr val="accent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baseline="0" dirty="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3909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seq_lens_to_backward_runtimes!$C$1</c:f>
              <c:strCache>
                <c:ptCount val="1"/>
                <c:pt idx="0">
                  <c:v>2070</c:v>
                </c:pt>
              </c:strCache>
            </c:strRef>
          </c:tx>
          <c:spPr>
            <a:solidFill>
              <a:srgbClr val="8C468C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seq_lens_to_backward_runtimes!$D$2:$D$9</c:f>
                <c:numCache>
                  <c:formatCode>General</c:formatCode>
                  <c:ptCount val="8"/>
                  <c:pt idx="0">
                    <c:v>7.8683080047737997E-2</c:v>
                  </c:pt>
                  <c:pt idx="1">
                    <c:v>5.25710937170384E-2</c:v>
                  </c:pt>
                  <c:pt idx="2">
                    <c:v>0.10464354251629999</c:v>
                  </c:pt>
                  <c:pt idx="3">
                    <c:v>0.106340699307117</c:v>
                  </c:pt>
                  <c:pt idx="4">
                    <c:v>0.45422968790098101</c:v>
                  </c:pt>
                  <c:pt idx="5">
                    <c:v>0.72096379938367505</c:v>
                  </c:pt>
                  <c:pt idx="6">
                    <c:v>1.8083834327156301</c:v>
                  </c:pt>
                  <c:pt idx="7">
                    <c:v>5.5500124625087404</c:v>
                  </c:pt>
                </c:numCache>
              </c:numRef>
            </c:plus>
            <c:minus>
              <c:numRef>
                <c:f>seq_lens_to_backward_runtimes!$D$2:$D$9</c:f>
                <c:numCache>
                  <c:formatCode>General</c:formatCode>
                  <c:ptCount val="8"/>
                  <c:pt idx="0">
                    <c:v>7.8683080047737997E-2</c:v>
                  </c:pt>
                  <c:pt idx="1">
                    <c:v>5.25710937170384E-2</c:v>
                  </c:pt>
                  <c:pt idx="2">
                    <c:v>0.10464354251629999</c:v>
                  </c:pt>
                  <c:pt idx="3">
                    <c:v>0.106340699307117</c:v>
                  </c:pt>
                  <c:pt idx="4">
                    <c:v>0.45422968790098101</c:v>
                  </c:pt>
                  <c:pt idx="5">
                    <c:v>0.72096379938367505</c:v>
                  </c:pt>
                  <c:pt idx="6">
                    <c:v>1.8083834327156301</c:v>
                  </c:pt>
                  <c:pt idx="7">
                    <c:v>5.5500124625087404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seq_lens_to_backward_runtimes!$B$2:$B$9</c:f>
              <c:strCache>
                <c:ptCount val="8"/>
                <c:pt idx="0">
                  <c:v>10</c:v>
                </c:pt>
                <c:pt idx="1">
                  <c:v>30</c:v>
                </c:pt>
                <c:pt idx="2">
                  <c:v>100</c:v>
                </c:pt>
                <c:pt idx="3">
                  <c:v>300</c:v>
                </c:pt>
                <c:pt idx="4">
                  <c:v>1k</c:v>
                </c:pt>
                <c:pt idx="5">
                  <c:v>3k</c:v>
                </c:pt>
                <c:pt idx="6">
                  <c:v>10k</c:v>
                </c:pt>
                <c:pt idx="7">
                  <c:v>30k</c:v>
                </c:pt>
              </c:strCache>
            </c:strRef>
          </c:cat>
          <c:val>
            <c:numRef>
              <c:f>seq_lens_to_backward_runtimes!$C$2:$C$9</c:f>
              <c:numCache>
                <c:formatCode>General</c:formatCode>
                <c:ptCount val="8"/>
                <c:pt idx="0">
                  <c:v>1.1773991455078101</c:v>
                </c:pt>
                <c:pt idx="1">
                  <c:v>1.27855364990234</c:v>
                </c:pt>
                <c:pt idx="2">
                  <c:v>1.2622585937499999</c:v>
                </c:pt>
                <c:pt idx="3">
                  <c:v>1.38007681884765</c:v>
                </c:pt>
                <c:pt idx="4">
                  <c:v>1.300089453125</c:v>
                </c:pt>
                <c:pt idx="5">
                  <c:v>1.9570869140625</c:v>
                </c:pt>
                <c:pt idx="6">
                  <c:v>10.439385937500001</c:v>
                </c:pt>
                <c:pt idx="7">
                  <c:v>37.342857812499901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66-40B4-8811-CF9B14BA5703}"/>
            </c:ext>
          </c:extLst>
        </c:ser>
        <c:ser>
          <c:idx val="1"/>
          <c:order val="1"/>
          <c:tx>
            <c:strRef>
              <c:f>seq_lens_to_backward_runtimes!$E$1</c:f>
              <c:strCache>
                <c:ptCount val="1"/>
                <c:pt idx="0">
                  <c:v>2080Ti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seq_lens_to_backward_runtimes!$F$2:$F$9</c:f>
                <c:numCache>
                  <c:formatCode>General</c:formatCode>
                  <c:ptCount val="8"/>
                  <c:pt idx="0">
                    <c:v>0.113388785788024</c:v>
                  </c:pt>
                  <c:pt idx="1">
                    <c:v>0.141450485908273</c:v>
                  </c:pt>
                  <c:pt idx="2">
                    <c:v>0.137168853227601</c:v>
                  </c:pt>
                  <c:pt idx="3">
                    <c:v>0.20331783831186001</c:v>
                  </c:pt>
                  <c:pt idx="4">
                    <c:v>0.68132588684529505</c:v>
                  </c:pt>
                  <c:pt idx="5">
                    <c:v>1.2185164599310401</c:v>
                  </c:pt>
                  <c:pt idx="6">
                    <c:v>3.55383490990247</c:v>
                  </c:pt>
                  <c:pt idx="7">
                    <c:v>2.8241846701240498</c:v>
                  </c:pt>
                </c:numCache>
              </c:numRef>
            </c:plus>
            <c:minus>
              <c:numRef>
                <c:f>seq_lens_to_backward_runtimes!$F$2:$F$9</c:f>
                <c:numCache>
                  <c:formatCode>General</c:formatCode>
                  <c:ptCount val="8"/>
                  <c:pt idx="0">
                    <c:v>0.113388785788024</c:v>
                  </c:pt>
                  <c:pt idx="1">
                    <c:v>0.141450485908273</c:v>
                  </c:pt>
                  <c:pt idx="2">
                    <c:v>0.137168853227601</c:v>
                  </c:pt>
                  <c:pt idx="3">
                    <c:v>0.20331783831186001</c:v>
                  </c:pt>
                  <c:pt idx="4">
                    <c:v>0.68132588684529505</c:v>
                  </c:pt>
                  <c:pt idx="5">
                    <c:v>1.2185164599310401</c:v>
                  </c:pt>
                  <c:pt idx="6">
                    <c:v>3.55383490990247</c:v>
                  </c:pt>
                  <c:pt idx="7">
                    <c:v>2.8241846701240498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seq_lens_to_backward_runtimes!$B$2:$B$9</c:f>
              <c:strCache>
                <c:ptCount val="8"/>
                <c:pt idx="0">
                  <c:v>10</c:v>
                </c:pt>
                <c:pt idx="1">
                  <c:v>30</c:v>
                </c:pt>
                <c:pt idx="2">
                  <c:v>100</c:v>
                </c:pt>
                <c:pt idx="3">
                  <c:v>300</c:v>
                </c:pt>
                <c:pt idx="4">
                  <c:v>1k</c:v>
                </c:pt>
                <c:pt idx="5">
                  <c:v>3k</c:v>
                </c:pt>
                <c:pt idx="6">
                  <c:v>10k</c:v>
                </c:pt>
                <c:pt idx="7">
                  <c:v>30k</c:v>
                </c:pt>
              </c:strCache>
            </c:strRef>
          </c:cat>
          <c:val>
            <c:numRef>
              <c:f>seq_lens_to_backward_runtimes!$E$2:$E$9</c:f>
              <c:numCache>
                <c:formatCode>General</c:formatCode>
                <c:ptCount val="8"/>
                <c:pt idx="0">
                  <c:v>1.3290154510498</c:v>
                </c:pt>
                <c:pt idx="1">
                  <c:v>1.3510881286620999</c:v>
                </c:pt>
                <c:pt idx="2">
                  <c:v>1.3251629882812499</c:v>
                </c:pt>
                <c:pt idx="3">
                  <c:v>1.44026188964843</c:v>
                </c:pt>
                <c:pt idx="4">
                  <c:v>1.0725486328125</c:v>
                </c:pt>
                <c:pt idx="5">
                  <c:v>1.5967828124999901</c:v>
                </c:pt>
                <c:pt idx="6">
                  <c:v>1.11699453124999</c:v>
                </c:pt>
                <c:pt idx="7">
                  <c:v>4.4904328124999902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66-40B4-8811-CF9B14BA5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5887599"/>
        <c:axId val="1562814031"/>
      </c:barChart>
      <c:catAx>
        <c:axId val="211588759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baseline="0" dirty="0"/>
                  <a:t>Sequence Length (T)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2814031"/>
        <c:crosses val="autoZero"/>
        <c:auto val="1"/>
        <c:lblAlgn val="ctr"/>
        <c:lblOffset val="100"/>
        <c:noMultiLvlLbl val="0"/>
      </c:catAx>
      <c:valAx>
        <c:axId val="1562814031"/>
        <c:scaling>
          <c:orientation val="minMax"/>
          <c:max val="44"/>
          <c:min val="0"/>
        </c:scaling>
        <c:delete val="0"/>
        <c:axPos val="l"/>
        <c:majorGridlines>
          <c:spPr>
            <a:ln w="12700" cap="flat" cmpd="sng" algn="ctr">
              <a:solidFill>
                <a:schemeClr val="accent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baseline="0" dirty="0"/>
                  <a:t>Latency (</a:t>
                </a:r>
                <a:r>
                  <a:rPr lang="en-US" sz="2000" b="1" baseline="0" dirty="0" err="1"/>
                  <a:t>ms</a:t>
                </a:r>
                <a:r>
                  <a:rPr lang="en-US" sz="2000" b="1" baseline="0" dirty="0"/>
                  <a:t>) per Iteration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887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batch_sizes_to_backward_runtime!$C$1</c:f>
              <c:strCache>
                <c:ptCount val="1"/>
                <c:pt idx="0">
                  <c:v>2070</c:v>
                </c:pt>
              </c:strCache>
            </c:strRef>
          </c:tx>
          <c:spPr>
            <a:solidFill>
              <a:srgbClr val="8C468C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batch_sizes_to_backward_runtime!$D$2:$D$9</c:f>
                <c:numCache>
                  <c:formatCode>General</c:formatCode>
                  <c:ptCount val="8"/>
                  <c:pt idx="0">
                    <c:v>0.30950093357077402</c:v>
                  </c:pt>
                  <c:pt idx="1">
                    <c:v>0.123312085824759</c:v>
                  </c:pt>
                  <c:pt idx="2">
                    <c:v>0.12604775835125301</c:v>
                  </c:pt>
                  <c:pt idx="3">
                    <c:v>9.2965549583677601E-2</c:v>
                  </c:pt>
                  <c:pt idx="4">
                    <c:v>0.45422968790098101</c:v>
                  </c:pt>
                  <c:pt idx="5">
                    <c:v>0.21072129562198399</c:v>
                  </c:pt>
                  <c:pt idx="6">
                    <c:v>0.225864969979505</c:v>
                  </c:pt>
                  <c:pt idx="7">
                    <c:v>0.30763687825815</c:v>
                  </c:pt>
                </c:numCache>
              </c:numRef>
            </c:plus>
            <c:minus>
              <c:numRef>
                <c:f>batch_sizes_to_backward_runtime!$D$2:$D$9</c:f>
                <c:numCache>
                  <c:formatCode>General</c:formatCode>
                  <c:ptCount val="8"/>
                  <c:pt idx="0">
                    <c:v>0.30950093357077402</c:v>
                  </c:pt>
                  <c:pt idx="1">
                    <c:v>0.123312085824759</c:v>
                  </c:pt>
                  <c:pt idx="2">
                    <c:v>0.12604775835125301</c:v>
                  </c:pt>
                  <c:pt idx="3">
                    <c:v>9.2965549583677601E-2</c:v>
                  </c:pt>
                  <c:pt idx="4">
                    <c:v>0.45422968790098101</c:v>
                  </c:pt>
                  <c:pt idx="5">
                    <c:v>0.21072129562198399</c:v>
                  </c:pt>
                  <c:pt idx="6">
                    <c:v>0.225864969979505</c:v>
                  </c:pt>
                  <c:pt idx="7">
                    <c:v>0.30763687825815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batch_sizes_to_backward_runtime!$B$2:$B$9</c:f>
              <c:strCache>
                <c:ptCount val="8"/>
                <c:pt idx="0">
                  <c:v>1/256</c:v>
                </c:pt>
                <c:pt idx="1">
                  <c:v>1/128</c:v>
                </c:pt>
                <c:pt idx="2">
                  <c:v>1/64</c:v>
                </c:pt>
                <c:pt idx="3">
                  <c:v>1/32</c:v>
                </c:pt>
                <c:pt idx="4">
                  <c:v>1/16</c:v>
                </c:pt>
                <c:pt idx="5">
                  <c:v>1/8</c:v>
                </c:pt>
                <c:pt idx="6">
                  <c:v>1/4</c:v>
                </c:pt>
                <c:pt idx="7">
                  <c:v>1/2</c:v>
                </c:pt>
              </c:strCache>
            </c:strRef>
          </c:cat>
          <c:val>
            <c:numRef>
              <c:f>batch_sizes_to_backward_runtime!$C$2:$C$9</c:f>
              <c:numCache>
                <c:formatCode>General</c:formatCode>
                <c:ptCount val="8"/>
                <c:pt idx="0">
                  <c:v>30.409462890624901</c:v>
                </c:pt>
                <c:pt idx="1">
                  <c:v>14.1797229492187</c:v>
                </c:pt>
                <c:pt idx="2">
                  <c:v>8.0517061035156203</c:v>
                </c:pt>
                <c:pt idx="3">
                  <c:v>3.9070075683593699</c:v>
                </c:pt>
                <c:pt idx="4">
                  <c:v>1.300089453125</c:v>
                </c:pt>
                <c:pt idx="5">
                  <c:v>1.5885437011718699</c:v>
                </c:pt>
                <c:pt idx="6">
                  <c:v>1.62601201171874</c:v>
                </c:pt>
                <c:pt idx="7">
                  <c:v>1.19504365234375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DA-463D-A9CF-58B2F117FA37}"/>
            </c:ext>
          </c:extLst>
        </c:ser>
        <c:ser>
          <c:idx val="1"/>
          <c:order val="1"/>
          <c:tx>
            <c:strRef>
              <c:f>batch_sizes_to_backward_runtime!$E$1</c:f>
              <c:strCache>
                <c:ptCount val="1"/>
                <c:pt idx="0">
                  <c:v>2080ti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batch_sizes_to_backward_runtime!$F$2:$F$9</c:f>
                <c:numCache>
                  <c:formatCode>General</c:formatCode>
                  <c:ptCount val="8"/>
                  <c:pt idx="0">
                    <c:v>1.2936081866181499</c:v>
                  </c:pt>
                  <c:pt idx="1">
                    <c:v>0.72205757971629503</c:v>
                  </c:pt>
                  <c:pt idx="2">
                    <c:v>0.51134168275166603</c:v>
                  </c:pt>
                  <c:pt idx="3">
                    <c:v>0.40883726252429098</c:v>
                  </c:pt>
                  <c:pt idx="4">
                    <c:v>0.68132588684529505</c:v>
                  </c:pt>
                  <c:pt idx="5">
                    <c:v>0.29685024572406699</c:v>
                  </c:pt>
                  <c:pt idx="6">
                    <c:v>0.39265811269053902</c:v>
                  </c:pt>
                  <c:pt idx="7">
                    <c:v>0.32754811770659298</c:v>
                  </c:pt>
                </c:numCache>
              </c:numRef>
            </c:plus>
            <c:minus>
              <c:numRef>
                <c:f>batch_sizes_to_backward_runtime!$F$2:$F$9</c:f>
                <c:numCache>
                  <c:formatCode>General</c:formatCode>
                  <c:ptCount val="8"/>
                  <c:pt idx="0">
                    <c:v>1.2936081866181499</c:v>
                  </c:pt>
                  <c:pt idx="1">
                    <c:v>0.72205757971629503</c:v>
                  </c:pt>
                  <c:pt idx="2">
                    <c:v>0.51134168275166603</c:v>
                  </c:pt>
                  <c:pt idx="3">
                    <c:v>0.40883726252429098</c:v>
                  </c:pt>
                  <c:pt idx="4">
                    <c:v>0.68132588684529505</c:v>
                  </c:pt>
                  <c:pt idx="5">
                    <c:v>0.29685024572406699</c:v>
                  </c:pt>
                  <c:pt idx="6">
                    <c:v>0.39265811269053902</c:v>
                  </c:pt>
                  <c:pt idx="7">
                    <c:v>0.32754811770659298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batch_sizes_to_backward_runtime!$B$2:$B$9</c:f>
              <c:strCache>
                <c:ptCount val="8"/>
                <c:pt idx="0">
                  <c:v>1/256</c:v>
                </c:pt>
                <c:pt idx="1">
                  <c:v>1/128</c:v>
                </c:pt>
                <c:pt idx="2">
                  <c:v>1/64</c:v>
                </c:pt>
                <c:pt idx="3">
                  <c:v>1/32</c:v>
                </c:pt>
                <c:pt idx="4">
                  <c:v>1/16</c:v>
                </c:pt>
                <c:pt idx="5">
                  <c:v>1/8</c:v>
                </c:pt>
                <c:pt idx="6">
                  <c:v>1/4</c:v>
                </c:pt>
                <c:pt idx="7">
                  <c:v>1/2</c:v>
                </c:pt>
              </c:strCache>
            </c:strRef>
          </c:cat>
          <c:val>
            <c:numRef>
              <c:f>batch_sizes_to_backward_runtime!$E$2:$E$9</c:f>
              <c:numCache>
                <c:formatCode>General</c:formatCode>
                <c:ptCount val="8"/>
                <c:pt idx="0">
                  <c:v>14.644324267578099</c:v>
                </c:pt>
                <c:pt idx="1">
                  <c:v>5.5696296874999902</c:v>
                </c:pt>
                <c:pt idx="2">
                  <c:v>1.6511578124999899</c:v>
                </c:pt>
                <c:pt idx="3">
                  <c:v>1.8465686035156199</c:v>
                </c:pt>
                <c:pt idx="4">
                  <c:v>1.0725486328125</c:v>
                </c:pt>
                <c:pt idx="5">
                  <c:v>1.5226535156250001</c:v>
                </c:pt>
                <c:pt idx="6">
                  <c:v>1.5224011230468699</c:v>
                </c:pt>
                <c:pt idx="7">
                  <c:v>1.31644418945312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DA-463D-A9CF-58B2F117F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0522800"/>
        <c:axId val="1887092736"/>
      </c:barChart>
      <c:catAx>
        <c:axId val="1890522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baseline="0" dirty="0"/>
                  <a:t>Fraction of GPU per Sample (1/B)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7092736"/>
        <c:crosses val="autoZero"/>
        <c:auto val="1"/>
        <c:lblAlgn val="ctr"/>
        <c:lblOffset val="100"/>
        <c:noMultiLvlLbl val="0"/>
      </c:catAx>
      <c:valAx>
        <c:axId val="1887092736"/>
        <c:scaling>
          <c:orientation val="minMax"/>
          <c:max val="31"/>
          <c:min val="0"/>
        </c:scaling>
        <c:delete val="0"/>
        <c:axPos val="l"/>
        <c:majorGridlines>
          <c:spPr>
            <a:ln w="12700" cap="flat" cmpd="sng" algn="ctr">
              <a:solidFill>
                <a:schemeClr val="accent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baseline="0" dirty="0"/>
                  <a:t>Latency (</a:t>
                </a:r>
                <a:r>
                  <a:rPr lang="en-US" sz="2000" b="1" baseline="0" dirty="0" err="1"/>
                  <a:t>ms</a:t>
                </a:r>
                <a:r>
                  <a:rPr lang="en-US" sz="2000" b="1" baseline="0" dirty="0"/>
                  <a:t>) per Iteration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052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DE74C-219D-410A-8014-28BE3030B7F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72F97-3F0D-47C1-9B15-B2F459B73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9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42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0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49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57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28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31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51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68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71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70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31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663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799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10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632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995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683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38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972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60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6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38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67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23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02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63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0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1A084-1CEF-495B-B79E-1E7CF2A19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1D2DFD-CF52-49D4-8ECF-B660B8E4C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7B069-433A-4FB9-9BC6-E1AB901E4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32D5-4052-4C7E-8616-A175C7C9EAFD}" type="datetime1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E57CB-9FB6-4E88-844B-4CD4AC588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F41F7-59A9-43C0-8ADA-93A4E1A79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8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ED402-A6D7-4F71-A2DF-74CE7854C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2189C-C1BF-45C1-ABF0-37ADD9F57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23A2F-75D4-4BDD-946F-98416822D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B7DDB-44CE-44ED-A7B4-3E24066B82CD}" type="datetime1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7660A-498A-4EFC-97E8-4D1AFF465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6BFFF-9F21-4E29-9D3D-AA1BFA65A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8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F19C86-053C-4E4A-9C54-24A6836CA8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E92C97-8028-424A-A3B0-F08EBD9CE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E768B-3059-42C2-88E8-757B72DEE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B252-5A68-4169-8483-1FB56220723C}" type="datetime1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9FE3-9CCE-424C-8489-3FDBA329A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7178F-1F33-4A86-A2A4-AD7749F15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6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767C3-3939-4F41-BEF0-01654A79E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9EDB5-4FD6-4984-BEF3-B7DEB45B9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8426C-F007-48A0-8AE5-A897254DB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088E-5DA2-47B8-8DFB-BBF3B1E85533}" type="datetime1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055D6-75B9-4033-9BED-19B7D9746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1EA68-B31D-483C-9131-4CA70A903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4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8926F-0549-44D2-A0D2-14DE66AFC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D8646-16D5-4353-88B6-EA5C59AAD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C70E0-4F13-430C-B916-48DE2532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2502-0028-4BB5-BD92-1F87759C1C60}" type="datetime1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1B176-0BB1-41AA-8CF2-6BE1C0AE2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60BD3-747E-4F3B-AA00-5ADE48642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2240E-8D00-47AD-B9F6-DABCBA375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BAA9E-701B-462B-B53B-1A772CE12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3FC56-EF09-4EFB-855E-36714C27F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3DB85-18D7-43EC-86E6-C1ED3BAAC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E14D-519E-4FFA-B40C-BABE5FFE8762}" type="datetime1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E790C-768A-490F-B347-19300045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75591-5A49-499C-AC23-538683A8B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36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E20F-A12C-4CCE-9F8B-7956CD39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9A57E-16BC-42A1-8048-150E94C4C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C19EA5-F417-4892-A29D-54D48E050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C6BBFE-0BDA-4CA5-8CB1-88BFCDC4A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36B159-DA3E-4F6B-9B85-7E1E1D6348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F85584-2500-4741-BA8F-9AE1FB0A7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EBFC-E571-4D75-9514-050034BB41E4}" type="datetime1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9F3D95-09DB-436E-8A86-E3F7CCE4E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FB0CB3-79F7-4A52-8214-C22867C2B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9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CC2A3-8E5F-4237-979B-F9459C91A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46D422-DEBE-47F1-BB06-3B668D875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F375-D5F2-47A0-8DB2-880108D8E5C6}" type="datetime1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1EBCBD-A928-4841-865F-FD74F5ABA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26347-B540-43BC-8444-31C616D22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7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6AAA38-9737-4C47-A860-E7CA14EBE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0F19-A771-4BD4-931F-5F1130CA50C3}" type="datetime1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EE2383-2010-4095-907C-5ECFCB73C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01277-A580-45D0-8AA4-609ADB6E2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2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86FF1-1FD9-4E6C-AB21-AAEEB593C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74615-824B-49CA-9876-F5D42FC7B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01A890-05D7-470E-BC66-A1913354D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A2313B-C5A3-47F4-911E-40D3E96C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59C8-212F-426A-829D-300E3EEE6E74}" type="datetime1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6FC5C-E2EC-43AE-8F84-88917588A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A2349F-3ABB-4F3B-96F9-27ECB7F54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6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16EC-3E49-4473-9659-78A44BECC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B31A1-1BEF-4CCE-8045-BE3A316D9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9E722-6139-4555-A3B9-941C84DBB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7EAC1-D64B-4BEE-8C62-D0F10A5E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7853-D11C-4B3B-B2F1-E25EB7F0CBA8}" type="datetime1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AC237-334B-4CFE-A6A4-D15F1849B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CD4C-77DF-442F-8FA1-D8DE9301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31C412-DAA5-46C9-AAEB-7406B6ADA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58BB6-8F96-4D18-91F8-882204B00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E0728-F6E5-4E21-8A06-85BD2A454F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49285-670B-44B5-823E-42B4AEF22C61}" type="datetime1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F0034-B63E-478C-AA62-6BAFD8145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D9B71-1F4D-453C-99DD-F6A5C8975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5287D-2DE9-409D-BEE6-63302700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6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.emf"/><Relationship Id="rId5" Type="http://schemas.openxmlformats.org/officeDocument/2006/relationships/image" Target="../media/image5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4.png"/><Relationship Id="rId9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41.gif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bharathgs/Awesome-pytorch-list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devblogs.nvidia.com/parallelforall/cudnn-v2-higher-performance-deep-learning-gpu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hyperlink" Target="https://www.pcgamesn.com/nvidia-rtx-2080-ti-review-benchmark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apache/incubator-mxnet" TargetMode="External"/><Relationship Id="rId13" Type="http://schemas.openxmlformats.org/officeDocument/2006/relationships/hyperlink" Target="https://github.com/chainer/chainer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commons.wikimedia.org/wiki/File:Theano_logo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bharathgs/Awesome-pytorch-list" TargetMode="External"/><Relationship Id="rId11" Type="http://schemas.openxmlformats.org/officeDocument/2006/relationships/hyperlink" Target="https://bhrnjica.net/tag/c/page/3/" TargetMode="External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hyperlink" Target="https://www.tensorflow.org/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commons.wikimedia.org/wiki/File:Maya_3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pe.com/us/en/product-catalog/servers/accelerators/pip.hpe-nvidia-tesla-v100-pcie-16gb-computational-accelerator.1010289538.html" TargetMode="External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s://www.hpe.com/us/en/product-catalog/servers/accelerators/pip.hpe-nvidia-tesla-v100-pcie-16gb-computational-accelerator.1010289538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ECF9A-3F82-4EC3-9C02-EA525293D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>
                <a:solidFill>
                  <a:srgbClr val="002A5C"/>
                </a:solidFill>
              </a:rPr>
              <a:t>Scaling </a:t>
            </a:r>
            <a:r>
              <a:rPr lang="en-US" sz="4800" b="1">
                <a:solidFill>
                  <a:srgbClr val="8C468C"/>
                </a:solidFill>
              </a:rPr>
              <a:t>B</a:t>
            </a:r>
            <a:r>
              <a:rPr lang="en-US" sz="4800" b="1">
                <a:solidFill>
                  <a:srgbClr val="002A5C"/>
                </a:solidFill>
              </a:rPr>
              <a:t>ack-</a:t>
            </a:r>
            <a:r>
              <a:rPr lang="en-US" sz="4800" b="1">
                <a:solidFill>
                  <a:srgbClr val="8C468C"/>
                </a:solidFill>
              </a:rPr>
              <a:t>P</a:t>
            </a:r>
            <a:r>
              <a:rPr lang="en-US" sz="4800" b="1">
                <a:solidFill>
                  <a:srgbClr val="002A5C"/>
                </a:solidFill>
              </a:rPr>
              <a:t>ropagation by</a:t>
            </a:r>
            <a:br>
              <a:rPr lang="en-US" sz="4800" b="1">
                <a:solidFill>
                  <a:srgbClr val="002A5C"/>
                </a:solidFill>
              </a:rPr>
            </a:br>
            <a:r>
              <a:rPr lang="en-US" sz="4800" b="1">
                <a:solidFill>
                  <a:srgbClr val="8C468C"/>
                </a:solidFill>
              </a:rPr>
              <a:t>P</a:t>
            </a:r>
            <a:r>
              <a:rPr lang="en-US" sz="4800" b="1">
                <a:solidFill>
                  <a:srgbClr val="002A5C"/>
                </a:solidFill>
              </a:rPr>
              <a:t>arallel </a:t>
            </a:r>
            <a:r>
              <a:rPr lang="en-US" sz="4800" b="1">
                <a:solidFill>
                  <a:srgbClr val="8C468C"/>
                </a:solidFill>
              </a:rPr>
              <a:t>S</a:t>
            </a:r>
            <a:r>
              <a:rPr lang="en-US" sz="4800" b="1">
                <a:solidFill>
                  <a:srgbClr val="002A5C"/>
                </a:solidFill>
              </a:rPr>
              <a:t>can </a:t>
            </a:r>
            <a:r>
              <a:rPr lang="en-US" sz="4800" b="1">
                <a:solidFill>
                  <a:srgbClr val="8C468C"/>
                </a:solidFill>
              </a:rPr>
              <a:t>A</a:t>
            </a:r>
            <a:r>
              <a:rPr lang="en-US" sz="4800" b="1">
                <a:solidFill>
                  <a:srgbClr val="002A5C"/>
                </a:solidFill>
              </a:rPr>
              <a:t>lgorithm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1846ED-D895-4905-A87F-CD4A20A4BE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>
                <a:solidFill>
                  <a:srgbClr val="002A5C"/>
                </a:solidFill>
              </a:rPr>
              <a:t>Shang Wang</a:t>
            </a:r>
            <a:r>
              <a:rPr lang="en-US" baseline="30000">
                <a:solidFill>
                  <a:srgbClr val="002A5C"/>
                </a:solidFill>
              </a:rPr>
              <a:t>1,2</a:t>
            </a:r>
            <a:r>
              <a:rPr lang="en-US">
                <a:solidFill>
                  <a:srgbClr val="002A5C"/>
                </a:solidFill>
              </a:rPr>
              <a:t>, </a:t>
            </a:r>
            <a:r>
              <a:rPr lang="en-US" err="1">
                <a:solidFill>
                  <a:srgbClr val="002A5C"/>
                </a:solidFill>
              </a:rPr>
              <a:t>Yifan</a:t>
            </a:r>
            <a:r>
              <a:rPr lang="en-US">
                <a:solidFill>
                  <a:srgbClr val="002A5C"/>
                </a:solidFill>
              </a:rPr>
              <a:t> Bai</a:t>
            </a:r>
            <a:r>
              <a:rPr lang="en-US" baseline="30000">
                <a:solidFill>
                  <a:srgbClr val="002A5C"/>
                </a:solidFill>
              </a:rPr>
              <a:t>1</a:t>
            </a:r>
            <a:r>
              <a:rPr lang="en-US">
                <a:solidFill>
                  <a:srgbClr val="002A5C"/>
                </a:solidFill>
              </a:rPr>
              <a:t>, Gennady Pekhimenko</a:t>
            </a:r>
            <a:r>
              <a:rPr lang="en-US" baseline="30000">
                <a:solidFill>
                  <a:srgbClr val="002A5C"/>
                </a:solidFill>
              </a:rPr>
              <a:t>1,2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6E2BCA2-01CD-4688-92A3-DC6A47BE2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759" y="4979138"/>
            <a:ext cx="3440947" cy="756499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3C895494-ABDC-4183-BC8A-1C0D8AAD08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92" y="4979139"/>
            <a:ext cx="1834134" cy="7564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EC2B7C-0BB0-4837-9629-EAC8B3E014ED}"/>
              </a:ext>
            </a:extLst>
          </p:cNvPr>
          <p:cNvSpPr txBox="1"/>
          <p:nvPr/>
        </p:nvSpPr>
        <p:spPr>
          <a:xfrm>
            <a:off x="2585209" y="4924910"/>
            <a:ext cx="298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>
                <a:solidFill>
                  <a:srgbClr val="002A5C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8480AF-8FB1-4C04-A0C7-E7A96C1C684F}"/>
              </a:ext>
            </a:extLst>
          </p:cNvPr>
          <p:cNvSpPr txBox="1"/>
          <p:nvPr/>
        </p:nvSpPr>
        <p:spPr>
          <a:xfrm>
            <a:off x="7435154" y="4924910"/>
            <a:ext cx="298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>
                <a:solidFill>
                  <a:srgbClr val="002A5C"/>
                </a:solidFill>
              </a:rPr>
              <a:t>2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83F1519-B7B4-4A7B-BA03-86D63757F0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459181"/>
              </p:ext>
            </p:extLst>
          </p:nvPr>
        </p:nvGraphicFramePr>
        <p:xfrm>
          <a:off x="7584623" y="93998"/>
          <a:ext cx="1409432" cy="1401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6" imgW="1752345" imgH="1742973" progId="AcroExch.Document.DC">
                  <p:embed/>
                </p:oleObj>
              </mc:Choice>
              <mc:Fallback>
                <p:oleObj name="Acrobat Document" r:id="rId6" imgW="1752345" imgH="1742973" progId="AcroExch.Document.DC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83F1519-B7B4-4A7B-BA03-86D63757F0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84623" y="93998"/>
                        <a:ext cx="1409432" cy="1401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EB77979-92D9-49E8-A42E-3CC53D15E8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13895"/>
              </p:ext>
            </p:extLst>
          </p:nvPr>
        </p:nvGraphicFramePr>
        <p:xfrm>
          <a:off x="9126312" y="93998"/>
          <a:ext cx="1409432" cy="1401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8" imgW="1752345" imgH="1742973" progId="AcroExch.Document.DC">
                  <p:embed/>
                </p:oleObj>
              </mc:Choice>
              <mc:Fallback>
                <p:oleObj name="Acrobat Document" r:id="rId8" imgW="1752345" imgH="1742973" progId="AcroExch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EB77979-92D9-49E8-A42E-3CC53D15E8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26312" y="93998"/>
                        <a:ext cx="1409432" cy="1401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4159361-83E6-4A99-A087-05A5A8A04C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048120"/>
              </p:ext>
            </p:extLst>
          </p:nvPr>
        </p:nvGraphicFramePr>
        <p:xfrm>
          <a:off x="10668000" y="93998"/>
          <a:ext cx="1409432" cy="1401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10" imgW="1752345" imgH="1742973" progId="AcroExch.Document.DC">
                  <p:embed/>
                </p:oleObj>
              </mc:Choice>
              <mc:Fallback>
                <p:oleObj name="Acrobat Document" r:id="rId10" imgW="1752345" imgH="1742973" progId="AcroExch.Document.DC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4159361-83E6-4A99-A087-05A5A8A04C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668000" y="93998"/>
                        <a:ext cx="1409432" cy="1401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6128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6BD8-869F-4C44-B63B-F578D277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err="1">
                <a:solidFill>
                  <a:srgbClr val="002A5C"/>
                </a:solidFill>
              </a:rPr>
              <a:t>Blelloch</a:t>
            </a:r>
            <a:r>
              <a:rPr lang="en-US" b="1">
                <a:solidFill>
                  <a:srgbClr val="002A5C"/>
                </a:solidFill>
              </a:rPr>
              <a:t> Scan</a:t>
            </a:r>
            <a:r>
              <a:rPr lang="en-US" b="1" dirty="0">
                <a:solidFill>
                  <a:srgbClr val="002A5C"/>
                </a:solidFill>
              </a:rPr>
              <a:t>: </a:t>
            </a:r>
            <a:r>
              <a:rPr lang="en-US" sz="3200" b="1" dirty="0">
                <a:solidFill>
                  <a:srgbClr val="002A5C"/>
                </a:solidFill>
              </a:rPr>
              <a:t>① </a:t>
            </a:r>
            <a:r>
              <a:rPr lang="en-US" dirty="0">
                <a:solidFill>
                  <a:srgbClr val="002A5C"/>
                </a:solidFill>
              </a:rPr>
              <a:t>Up-sweep Phase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237F3-7429-4136-B548-3FBDC7BE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10</a:t>
            </a:fld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CACF1A-7232-42EE-B0D3-52ABA6ECFD1E}"/>
              </a:ext>
            </a:extLst>
          </p:cNvPr>
          <p:cNvSpPr/>
          <p:nvPr/>
        </p:nvSpPr>
        <p:spPr>
          <a:xfrm>
            <a:off x="4580333" y="1523992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000A49-A034-4F46-BD8A-9C069A6F27A1}"/>
              </a:ext>
            </a:extLst>
          </p:cNvPr>
          <p:cNvSpPr/>
          <p:nvPr/>
        </p:nvSpPr>
        <p:spPr>
          <a:xfrm>
            <a:off x="5489985" y="1523992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2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8EFFE9-E250-4F19-A93F-0E64A80736A5}"/>
              </a:ext>
            </a:extLst>
          </p:cNvPr>
          <p:cNvSpPr/>
          <p:nvPr/>
        </p:nvSpPr>
        <p:spPr>
          <a:xfrm>
            <a:off x="6399637" y="1523992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3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0FC429-BE5B-4CD7-81AD-C8A86FE6F2F3}"/>
              </a:ext>
            </a:extLst>
          </p:cNvPr>
          <p:cNvSpPr/>
          <p:nvPr/>
        </p:nvSpPr>
        <p:spPr>
          <a:xfrm>
            <a:off x="7309289" y="1523992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4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4F929D-E84E-4A06-8616-EA2D775CB262}"/>
              </a:ext>
            </a:extLst>
          </p:cNvPr>
          <p:cNvSpPr/>
          <p:nvPr/>
        </p:nvSpPr>
        <p:spPr>
          <a:xfrm>
            <a:off x="8218941" y="1523992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5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3F5D75-C0FE-4961-A46A-AFBBEB973283}"/>
              </a:ext>
            </a:extLst>
          </p:cNvPr>
          <p:cNvSpPr/>
          <p:nvPr/>
        </p:nvSpPr>
        <p:spPr>
          <a:xfrm>
            <a:off x="9128593" y="1523992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6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A45DB2-625B-4091-A174-AD318008B403}"/>
              </a:ext>
            </a:extLst>
          </p:cNvPr>
          <p:cNvSpPr/>
          <p:nvPr/>
        </p:nvSpPr>
        <p:spPr>
          <a:xfrm>
            <a:off x="10038245" y="1523992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7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74BE0D-7B1B-4181-93C6-2D9F7B17820C}"/>
              </a:ext>
            </a:extLst>
          </p:cNvPr>
          <p:cNvSpPr/>
          <p:nvPr/>
        </p:nvSpPr>
        <p:spPr>
          <a:xfrm>
            <a:off x="10947896" y="1523992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8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72D267D-8024-4B95-B3F4-5B0AD187FEB6}"/>
              </a:ext>
            </a:extLst>
          </p:cNvPr>
          <p:cNvSpPr/>
          <p:nvPr/>
        </p:nvSpPr>
        <p:spPr>
          <a:xfrm>
            <a:off x="5489985" y="2325681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3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429118F-47E0-4AC4-AA7D-486CE435E86F}"/>
              </a:ext>
            </a:extLst>
          </p:cNvPr>
          <p:cNvSpPr/>
          <p:nvPr/>
        </p:nvSpPr>
        <p:spPr>
          <a:xfrm>
            <a:off x="7309289" y="2325681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7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46280DF-19F3-44CB-849E-CCC172A21925}"/>
              </a:ext>
            </a:extLst>
          </p:cNvPr>
          <p:cNvSpPr/>
          <p:nvPr/>
        </p:nvSpPr>
        <p:spPr>
          <a:xfrm>
            <a:off x="9128593" y="2325681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11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49A4FD0-296D-4519-827A-52D4CC6730F7}"/>
              </a:ext>
            </a:extLst>
          </p:cNvPr>
          <p:cNvSpPr/>
          <p:nvPr/>
        </p:nvSpPr>
        <p:spPr>
          <a:xfrm>
            <a:off x="10947896" y="2325681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15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1641DA2-6B59-477B-92FC-FB14D10FF2D3}"/>
              </a:ext>
            </a:extLst>
          </p:cNvPr>
          <p:cNvSpPr/>
          <p:nvPr/>
        </p:nvSpPr>
        <p:spPr>
          <a:xfrm>
            <a:off x="7309289" y="3127370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10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539BFCB-C07F-45AC-9F70-301C5113AFA0}"/>
              </a:ext>
            </a:extLst>
          </p:cNvPr>
          <p:cNvSpPr/>
          <p:nvPr/>
        </p:nvSpPr>
        <p:spPr>
          <a:xfrm>
            <a:off x="10947896" y="3127370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26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9130670A-36D5-440D-932E-170870A7F404}"/>
              </a:ext>
            </a:extLst>
          </p:cNvPr>
          <p:cNvCxnSpPr>
            <a:cxnSpLocks/>
            <a:stCxn id="14" idx="2"/>
            <a:endCxn id="127" idx="1"/>
          </p:cNvCxnSpPr>
          <p:nvPr/>
        </p:nvCxnSpPr>
        <p:spPr>
          <a:xfrm rot="16200000" flipH="1">
            <a:off x="4924826" y="2022459"/>
            <a:ext cx="539752" cy="59056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2B163EE6-8DCF-4AD1-85FF-7D5F29E0F09A}"/>
              </a:ext>
            </a:extLst>
          </p:cNvPr>
          <p:cNvCxnSpPr>
            <a:cxnSpLocks/>
            <a:stCxn id="16" idx="2"/>
            <a:endCxn id="129" idx="1"/>
          </p:cNvCxnSpPr>
          <p:nvPr/>
        </p:nvCxnSpPr>
        <p:spPr>
          <a:xfrm rot="16200000" flipH="1">
            <a:off x="6744130" y="2022459"/>
            <a:ext cx="539752" cy="59056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6BC7A27D-C9B7-432F-92BD-A5A70E0311B4}"/>
              </a:ext>
            </a:extLst>
          </p:cNvPr>
          <p:cNvCxnSpPr>
            <a:cxnSpLocks/>
            <a:stCxn id="18" idx="2"/>
            <a:endCxn id="131" idx="1"/>
          </p:cNvCxnSpPr>
          <p:nvPr/>
        </p:nvCxnSpPr>
        <p:spPr>
          <a:xfrm rot="16200000" flipH="1">
            <a:off x="8563434" y="2022459"/>
            <a:ext cx="539752" cy="59056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95800815-7AE0-42DE-8DDF-08B3F8043B69}"/>
              </a:ext>
            </a:extLst>
          </p:cNvPr>
          <p:cNvCxnSpPr>
            <a:cxnSpLocks/>
            <a:stCxn id="20" idx="2"/>
            <a:endCxn id="133" idx="1"/>
          </p:cNvCxnSpPr>
          <p:nvPr/>
        </p:nvCxnSpPr>
        <p:spPr>
          <a:xfrm rot="16200000" flipH="1">
            <a:off x="10382738" y="2022460"/>
            <a:ext cx="539752" cy="590564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36622241-FCC5-4A89-ABED-92B4E2D251FF}"/>
              </a:ext>
            </a:extLst>
          </p:cNvPr>
          <p:cNvCxnSpPr>
            <a:cxnSpLocks/>
            <a:stCxn id="127" idx="2"/>
            <a:endCxn id="137" idx="1"/>
          </p:cNvCxnSpPr>
          <p:nvPr/>
        </p:nvCxnSpPr>
        <p:spPr>
          <a:xfrm rot="16200000" flipH="1">
            <a:off x="6289304" y="2369322"/>
            <a:ext cx="539752" cy="150021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EC75C162-BF5D-47EC-9E81-C510378C9F86}"/>
              </a:ext>
            </a:extLst>
          </p:cNvPr>
          <p:cNvCxnSpPr>
            <a:cxnSpLocks/>
            <a:stCxn id="131" idx="2"/>
            <a:endCxn id="141" idx="1"/>
          </p:cNvCxnSpPr>
          <p:nvPr/>
        </p:nvCxnSpPr>
        <p:spPr>
          <a:xfrm rot="16200000" flipH="1">
            <a:off x="9927912" y="2369323"/>
            <a:ext cx="539752" cy="1500216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9342431-7464-41D0-AC2A-30FE39327699}"/>
              </a:ext>
            </a:extLst>
          </p:cNvPr>
          <p:cNvCxnSpPr>
            <a:cxnSpLocks/>
            <a:stCxn id="15" idx="2"/>
            <a:endCxn id="127" idx="0"/>
          </p:cNvCxnSpPr>
          <p:nvPr/>
        </p:nvCxnSpPr>
        <p:spPr>
          <a:xfrm>
            <a:off x="5809072" y="2047866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5397F19-1314-4240-8996-C673E1764809}"/>
              </a:ext>
            </a:extLst>
          </p:cNvPr>
          <p:cNvCxnSpPr>
            <a:cxnSpLocks/>
            <a:stCxn id="17" idx="2"/>
            <a:endCxn id="129" idx="0"/>
          </p:cNvCxnSpPr>
          <p:nvPr/>
        </p:nvCxnSpPr>
        <p:spPr>
          <a:xfrm>
            <a:off x="7628376" y="2047866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7DD9DCAC-78F0-4FD6-A079-A3FA7808AAB5}"/>
              </a:ext>
            </a:extLst>
          </p:cNvPr>
          <p:cNvCxnSpPr>
            <a:cxnSpLocks/>
            <a:stCxn id="19" idx="2"/>
            <a:endCxn id="131" idx="0"/>
          </p:cNvCxnSpPr>
          <p:nvPr/>
        </p:nvCxnSpPr>
        <p:spPr>
          <a:xfrm>
            <a:off x="9447680" y="2047866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A5089825-BBEF-4831-9D6C-19AAF79B8892}"/>
              </a:ext>
            </a:extLst>
          </p:cNvPr>
          <p:cNvCxnSpPr>
            <a:cxnSpLocks/>
            <a:stCxn id="21" idx="2"/>
            <a:endCxn id="133" idx="0"/>
          </p:cNvCxnSpPr>
          <p:nvPr/>
        </p:nvCxnSpPr>
        <p:spPr>
          <a:xfrm>
            <a:off x="11266983" y="2047866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3ED9BEAE-5F65-43D2-AF40-DD838AA96144}"/>
              </a:ext>
            </a:extLst>
          </p:cNvPr>
          <p:cNvCxnSpPr>
            <a:cxnSpLocks/>
            <a:stCxn id="129" idx="2"/>
            <a:endCxn id="137" idx="0"/>
          </p:cNvCxnSpPr>
          <p:nvPr/>
        </p:nvCxnSpPr>
        <p:spPr>
          <a:xfrm>
            <a:off x="7628376" y="2849555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33B9C396-B36E-4369-B044-D64C1F07020B}"/>
              </a:ext>
            </a:extLst>
          </p:cNvPr>
          <p:cNvCxnSpPr>
            <a:cxnSpLocks/>
            <a:stCxn id="133" idx="2"/>
            <a:endCxn id="141" idx="0"/>
          </p:cNvCxnSpPr>
          <p:nvPr/>
        </p:nvCxnSpPr>
        <p:spPr>
          <a:xfrm>
            <a:off x="11266983" y="2849555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50ACC32-6859-4EB6-A6FD-EB7A802ADE32}"/>
              </a:ext>
            </a:extLst>
          </p:cNvPr>
          <p:cNvSpPr/>
          <p:nvPr/>
        </p:nvSpPr>
        <p:spPr>
          <a:xfrm>
            <a:off x="1672795" y="3115317"/>
            <a:ext cx="502920" cy="5029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BCAD581-A224-4329-90AC-2E7A279D3110}"/>
              </a:ext>
            </a:extLst>
          </p:cNvPr>
          <p:cNvSpPr/>
          <p:nvPr/>
        </p:nvSpPr>
        <p:spPr>
          <a:xfrm>
            <a:off x="2435249" y="3115317"/>
            <a:ext cx="502920" cy="5029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Consolas" panose="020B0609020204030204" pitchFamily="49" charset="0"/>
              </a:rPr>
              <a:t>B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465FA7C-4A72-4FB2-96F1-D124EF7BFF3F}"/>
              </a:ext>
            </a:extLst>
          </p:cNvPr>
          <p:cNvSpPr/>
          <p:nvPr/>
        </p:nvSpPr>
        <p:spPr>
          <a:xfrm>
            <a:off x="2435247" y="3847890"/>
            <a:ext cx="502920" cy="5029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A+B</a:t>
            </a:r>
            <a:endParaRPr lang="en-US" sz="1400" b="1" baseline="-25000">
              <a:solidFill>
                <a:schemeClr val="tx1"/>
              </a:solidFill>
            </a:endParaRPr>
          </a:p>
        </p:txBody>
      </p:sp>
      <p:cxnSp>
        <p:nvCxnSpPr>
          <p:cNvPr id="108" name="Connector: Elbow 107">
            <a:extLst>
              <a:ext uri="{FF2B5EF4-FFF2-40B4-BE49-F238E27FC236}">
                <a16:creationId xmlns:a16="http://schemas.microsoft.com/office/drawing/2014/main" id="{59323459-D1A9-427D-A369-627524A151B2}"/>
              </a:ext>
            </a:extLst>
          </p:cNvPr>
          <p:cNvCxnSpPr>
            <a:cxnSpLocks/>
            <a:stCxn id="102" idx="2"/>
            <a:endCxn id="105" idx="1"/>
          </p:cNvCxnSpPr>
          <p:nvPr/>
        </p:nvCxnSpPr>
        <p:spPr>
          <a:xfrm rot="16200000" flipH="1">
            <a:off x="1939195" y="3603297"/>
            <a:ext cx="481113" cy="510992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or: Elbow 109">
            <a:extLst>
              <a:ext uri="{FF2B5EF4-FFF2-40B4-BE49-F238E27FC236}">
                <a16:creationId xmlns:a16="http://schemas.microsoft.com/office/drawing/2014/main" id="{93A5D459-C830-4443-AADF-D011E142EC69}"/>
              </a:ext>
            </a:extLst>
          </p:cNvPr>
          <p:cNvCxnSpPr>
            <a:cxnSpLocks/>
            <a:stCxn id="104" idx="2"/>
            <a:endCxn id="105" idx="0"/>
          </p:cNvCxnSpPr>
          <p:nvPr/>
        </p:nvCxnSpPr>
        <p:spPr>
          <a:xfrm rot="5400000">
            <a:off x="2571882" y="3733062"/>
            <a:ext cx="229653" cy="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02AA60D3-CF16-41A6-A929-A47ADCF1AA91}"/>
              </a:ext>
            </a:extLst>
          </p:cNvPr>
          <p:cNvSpPr txBox="1"/>
          <p:nvPr/>
        </p:nvSpPr>
        <p:spPr>
          <a:xfrm>
            <a:off x="1678484" y="2715206"/>
            <a:ext cx="125968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Up-sweep</a:t>
            </a:r>
            <a:endParaRPr lang="en-US" sz="2400" b="1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46F22B96-DB3A-40BF-9F9A-27A4253C33DB}"/>
              </a:ext>
            </a:extLst>
          </p:cNvPr>
          <p:cNvSpPr txBox="1"/>
          <p:nvPr/>
        </p:nvSpPr>
        <p:spPr>
          <a:xfrm>
            <a:off x="838200" y="5334008"/>
            <a:ext cx="3742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Compute partial sums via a </a:t>
            </a:r>
            <a:r>
              <a:rPr lang="en-US" sz="2800" b="1" dirty="0"/>
              <a:t>reduction tree</a:t>
            </a:r>
            <a:r>
              <a:rPr lang="en-US" sz="2800"/>
              <a:t>.</a:t>
            </a:r>
          </a:p>
        </p:txBody>
      </p:sp>
      <p:sp>
        <p:nvSpPr>
          <p:cNvPr id="55" name="Arrow: Left 54">
            <a:extLst>
              <a:ext uri="{FF2B5EF4-FFF2-40B4-BE49-F238E27FC236}">
                <a16:creationId xmlns:a16="http://schemas.microsoft.com/office/drawing/2014/main" id="{7E73973B-0D8B-4AD7-8971-A1D70065AB5D}"/>
              </a:ext>
            </a:extLst>
          </p:cNvPr>
          <p:cNvSpPr/>
          <p:nvPr/>
        </p:nvSpPr>
        <p:spPr>
          <a:xfrm rot="16200000">
            <a:off x="9315319" y="3981318"/>
            <a:ext cx="5334008" cy="419355"/>
          </a:xfrm>
          <a:prstGeom prst="leftArrow">
            <a:avLst>
              <a:gd name="adj1" fmla="val 54820"/>
              <a:gd name="adj2" fmla="val 100114"/>
            </a:avLst>
          </a:prstGeom>
          <a:solidFill>
            <a:srgbClr val="002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49859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9" grpId="0" animBg="1"/>
      <p:bldP spid="131" grpId="0" animBg="1"/>
      <p:bldP spid="133" grpId="0" animBg="1"/>
      <p:bldP spid="137" grpId="0" animBg="1"/>
      <p:bldP spid="141" grpId="0" animBg="1"/>
      <p:bldP spid="102" grpId="0" animBg="1"/>
      <p:bldP spid="104" grpId="0" animBg="1"/>
      <p:bldP spid="105" grpId="0" animBg="1"/>
      <p:bldP spid="1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6BD8-869F-4C44-B63B-F578D277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err="1">
                <a:solidFill>
                  <a:srgbClr val="002A5C"/>
                </a:solidFill>
              </a:rPr>
              <a:t>Blelloch</a:t>
            </a:r>
            <a:r>
              <a:rPr lang="en-US" b="1">
                <a:solidFill>
                  <a:srgbClr val="002A5C"/>
                </a:solidFill>
              </a:rPr>
              <a:t> Scan</a:t>
            </a:r>
            <a:r>
              <a:rPr lang="en-US" b="1" dirty="0">
                <a:solidFill>
                  <a:srgbClr val="002A5C"/>
                </a:solidFill>
              </a:rPr>
              <a:t>: </a:t>
            </a:r>
            <a:r>
              <a:rPr lang="en-US" sz="3200" b="1" dirty="0">
                <a:solidFill>
                  <a:srgbClr val="002A5C"/>
                </a:solidFill>
              </a:rPr>
              <a:t>②</a:t>
            </a:r>
            <a:r>
              <a:rPr lang="en-US" b="1" dirty="0">
                <a:solidFill>
                  <a:srgbClr val="002A5C"/>
                </a:solidFill>
              </a:rPr>
              <a:t> </a:t>
            </a:r>
            <a:r>
              <a:rPr lang="en-US" dirty="0">
                <a:solidFill>
                  <a:srgbClr val="002A5C"/>
                </a:solidFill>
              </a:rPr>
              <a:t>Down-sweep Phase</a:t>
            </a:r>
            <a:endParaRPr lang="en-US">
              <a:solidFill>
                <a:srgbClr val="002A5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237F3-7429-4136-B548-3FBDC7BE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11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CACF1A-7232-42EE-B0D3-52ABA6ECFD1E}"/>
              </a:ext>
            </a:extLst>
          </p:cNvPr>
          <p:cNvSpPr/>
          <p:nvPr/>
        </p:nvSpPr>
        <p:spPr>
          <a:xfrm>
            <a:off x="4580333" y="1523992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000A49-A034-4F46-BD8A-9C069A6F27A1}"/>
              </a:ext>
            </a:extLst>
          </p:cNvPr>
          <p:cNvSpPr/>
          <p:nvPr/>
        </p:nvSpPr>
        <p:spPr>
          <a:xfrm>
            <a:off x="5489985" y="1523992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2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8EFFE9-E250-4F19-A93F-0E64A80736A5}"/>
              </a:ext>
            </a:extLst>
          </p:cNvPr>
          <p:cNvSpPr/>
          <p:nvPr/>
        </p:nvSpPr>
        <p:spPr>
          <a:xfrm>
            <a:off x="6399637" y="1523992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3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0FC429-BE5B-4CD7-81AD-C8A86FE6F2F3}"/>
              </a:ext>
            </a:extLst>
          </p:cNvPr>
          <p:cNvSpPr/>
          <p:nvPr/>
        </p:nvSpPr>
        <p:spPr>
          <a:xfrm>
            <a:off x="7309289" y="1523992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4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4F929D-E84E-4A06-8616-EA2D775CB262}"/>
              </a:ext>
            </a:extLst>
          </p:cNvPr>
          <p:cNvSpPr/>
          <p:nvPr/>
        </p:nvSpPr>
        <p:spPr>
          <a:xfrm>
            <a:off x="8218941" y="1523992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5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3F5D75-C0FE-4961-A46A-AFBBEB973283}"/>
              </a:ext>
            </a:extLst>
          </p:cNvPr>
          <p:cNvSpPr/>
          <p:nvPr/>
        </p:nvSpPr>
        <p:spPr>
          <a:xfrm>
            <a:off x="9128593" y="1523992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6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A45DB2-625B-4091-A174-AD318008B403}"/>
              </a:ext>
            </a:extLst>
          </p:cNvPr>
          <p:cNvSpPr/>
          <p:nvPr/>
        </p:nvSpPr>
        <p:spPr>
          <a:xfrm>
            <a:off x="10038245" y="1523992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7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74BE0D-7B1B-4181-93C6-2D9F7B17820C}"/>
              </a:ext>
            </a:extLst>
          </p:cNvPr>
          <p:cNvSpPr/>
          <p:nvPr/>
        </p:nvSpPr>
        <p:spPr>
          <a:xfrm>
            <a:off x="10947896" y="1523992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8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72D267D-8024-4B95-B3F4-5B0AD187FEB6}"/>
              </a:ext>
            </a:extLst>
          </p:cNvPr>
          <p:cNvSpPr/>
          <p:nvPr/>
        </p:nvSpPr>
        <p:spPr>
          <a:xfrm>
            <a:off x="5489985" y="2325681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3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429118F-47E0-4AC4-AA7D-486CE435E86F}"/>
              </a:ext>
            </a:extLst>
          </p:cNvPr>
          <p:cNvSpPr/>
          <p:nvPr/>
        </p:nvSpPr>
        <p:spPr>
          <a:xfrm>
            <a:off x="7309289" y="2325681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7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46280DF-19F3-44CB-849E-CCC172A21925}"/>
              </a:ext>
            </a:extLst>
          </p:cNvPr>
          <p:cNvSpPr/>
          <p:nvPr/>
        </p:nvSpPr>
        <p:spPr>
          <a:xfrm>
            <a:off x="9128593" y="2325681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11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49A4FD0-296D-4519-827A-52D4CC6730F7}"/>
              </a:ext>
            </a:extLst>
          </p:cNvPr>
          <p:cNvSpPr/>
          <p:nvPr/>
        </p:nvSpPr>
        <p:spPr>
          <a:xfrm>
            <a:off x="10947896" y="2325681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15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1641DA2-6B59-477B-92FC-FB14D10FF2D3}"/>
              </a:ext>
            </a:extLst>
          </p:cNvPr>
          <p:cNvSpPr/>
          <p:nvPr/>
        </p:nvSpPr>
        <p:spPr>
          <a:xfrm>
            <a:off x="7309289" y="3127370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10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539BFCB-C07F-45AC-9F70-301C5113AFA0}"/>
              </a:ext>
            </a:extLst>
          </p:cNvPr>
          <p:cNvSpPr/>
          <p:nvPr/>
        </p:nvSpPr>
        <p:spPr>
          <a:xfrm>
            <a:off x="10947896" y="3127370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26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3EE9C06-212F-425D-BE04-C80FE947A691}"/>
              </a:ext>
            </a:extLst>
          </p:cNvPr>
          <p:cNvSpPr/>
          <p:nvPr/>
        </p:nvSpPr>
        <p:spPr>
          <a:xfrm>
            <a:off x="7309289" y="3929059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10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F7060266-9546-44DC-8CDD-44DC50744EB0}"/>
              </a:ext>
            </a:extLst>
          </p:cNvPr>
          <p:cNvSpPr/>
          <p:nvPr/>
        </p:nvSpPr>
        <p:spPr>
          <a:xfrm>
            <a:off x="10947896" y="3929059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endParaRPr lang="en-US" sz="2800" b="1" baseline="-2500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730B203D-0FFF-4557-BF58-60A0D502EE0F}"/>
              </a:ext>
            </a:extLst>
          </p:cNvPr>
          <p:cNvSpPr/>
          <p:nvPr/>
        </p:nvSpPr>
        <p:spPr>
          <a:xfrm>
            <a:off x="5489985" y="4730748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3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12ADD6A1-E5F4-47D4-87D7-72E82721C411}"/>
              </a:ext>
            </a:extLst>
          </p:cNvPr>
          <p:cNvSpPr/>
          <p:nvPr/>
        </p:nvSpPr>
        <p:spPr>
          <a:xfrm>
            <a:off x="7309289" y="4730748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endParaRPr lang="en-US" sz="2800" b="1" baseline="-2500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0B05E1B2-02BB-4EEE-BB15-F6B36CD9ABF0}"/>
              </a:ext>
            </a:extLst>
          </p:cNvPr>
          <p:cNvSpPr/>
          <p:nvPr/>
        </p:nvSpPr>
        <p:spPr>
          <a:xfrm>
            <a:off x="9128593" y="4730748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11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3DB2CB26-6E55-466B-BA58-DF5D93BD15BA}"/>
              </a:ext>
            </a:extLst>
          </p:cNvPr>
          <p:cNvSpPr/>
          <p:nvPr/>
        </p:nvSpPr>
        <p:spPr>
          <a:xfrm>
            <a:off x="10947896" y="4730748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10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1D5AC10-2C08-4BFD-9EA8-4B643741CE49}"/>
              </a:ext>
            </a:extLst>
          </p:cNvPr>
          <p:cNvSpPr/>
          <p:nvPr/>
        </p:nvSpPr>
        <p:spPr>
          <a:xfrm>
            <a:off x="4580333" y="5532437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1EBCC3A4-1799-4AD5-8567-952C359306FE}"/>
              </a:ext>
            </a:extLst>
          </p:cNvPr>
          <p:cNvSpPr/>
          <p:nvPr/>
        </p:nvSpPr>
        <p:spPr>
          <a:xfrm>
            <a:off x="5489985" y="5532437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endParaRPr lang="en-US" sz="2800" b="1" baseline="-2500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E7727111-4AAD-47B0-9C9A-D4DED2C2D581}"/>
              </a:ext>
            </a:extLst>
          </p:cNvPr>
          <p:cNvSpPr/>
          <p:nvPr/>
        </p:nvSpPr>
        <p:spPr>
          <a:xfrm>
            <a:off x="6399637" y="5532437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3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DE4272A-929C-4A5A-B581-FC83AA3232C2}"/>
              </a:ext>
            </a:extLst>
          </p:cNvPr>
          <p:cNvSpPr/>
          <p:nvPr/>
        </p:nvSpPr>
        <p:spPr>
          <a:xfrm>
            <a:off x="7309289" y="5532437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3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22B3FFB6-12D6-4AA8-8A6F-38BECF67B68D}"/>
              </a:ext>
            </a:extLst>
          </p:cNvPr>
          <p:cNvSpPr/>
          <p:nvPr/>
        </p:nvSpPr>
        <p:spPr>
          <a:xfrm>
            <a:off x="8218941" y="5532437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5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3E92BE43-5FF7-435F-9C3E-739691C4E0F4}"/>
              </a:ext>
            </a:extLst>
          </p:cNvPr>
          <p:cNvSpPr/>
          <p:nvPr/>
        </p:nvSpPr>
        <p:spPr>
          <a:xfrm>
            <a:off x="9128593" y="5532437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10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C8BAB2AF-2686-41E8-B8EC-49475E730856}"/>
              </a:ext>
            </a:extLst>
          </p:cNvPr>
          <p:cNvSpPr/>
          <p:nvPr/>
        </p:nvSpPr>
        <p:spPr>
          <a:xfrm>
            <a:off x="10038245" y="5532437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7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B63371A7-E2EF-45B6-BCBA-EC950733CE74}"/>
              </a:ext>
            </a:extLst>
          </p:cNvPr>
          <p:cNvSpPr/>
          <p:nvPr/>
        </p:nvSpPr>
        <p:spPr>
          <a:xfrm>
            <a:off x="10947896" y="5532437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21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77100693-069E-4B76-9893-6CCF97B6BF28}"/>
              </a:ext>
            </a:extLst>
          </p:cNvPr>
          <p:cNvSpPr/>
          <p:nvPr/>
        </p:nvSpPr>
        <p:spPr>
          <a:xfrm>
            <a:off x="4580333" y="6334126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endParaRPr lang="en-US" sz="2800" b="1" baseline="-2500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E029D2FB-25FC-4D11-BA6C-0967FCF7D2AC}"/>
              </a:ext>
            </a:extLst>
          </p:cNvPr>
          <p:cNvSpPr/>
          <p:nvPr/>
        </p:nvSpPr>
        <p:spPr>
          <a:xfrm>
            <a:off x="5489985" y="6334126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7F94ECF1-5770-4042-9705-61A73A03A7AD}"/>
              </a:ext>
            </a:extLst>
          </p:cNvPr>
          <p:cNvSpPr/>
          <p:nvPr/>
        </p:nvSpPr>
        <p:spPr>
          <a:xfrm>
            <a:off x="6399637" y="6334126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3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F4D2C1A5-5EB0-467A-9238-335B7820A4C1}"/>
              </a:ext>
            </a:extLst>
          </p:cNvPr>
          <p:cNvSpPr/>
          <p:nvPr/>
        </p:nvSpPr>
        <p:spPr>
          <a:xfrm>
            <a:off x="7309289" y="6334126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6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396EC7AD-BD7C-499F-AE3C-AB67135811A4}"/>
              </a:ext>
            </a:extLst>
          </p:cNvPr>
          <p:cNvSpPr/>
          <p:nvPr/>
        </p:nvSpPr>
        <p:spPr>
          <a:xfrm>
            <a:off x="8218941" y="6334126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10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B842FA22-B49D-49D3-9659-97BB86746C41}"/>
              </a:ext>
            </a:extLst>
          </p:cNvPr>
          <p:cNvSpPr/>
          <p:nvPr/>
        </p:nvSpPr>
        <p:spPr>
          <a:xfrm>
            <a:off x="9128593" y="6334126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15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1F3C64E9-4A3C-4E25-85F6-1CC14666F06D}"/>
              </a:ext>
            </a:extLst>
          </p:cNvPr>
          <p:cNvSpPr/>
          <p:nvPr/>
        </p:nvSpPr>
        <p:spPr>
          <a:xfrm>
            <a:off x="10038245" y="6334126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21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9130670A-36D5-440D-932E-170870A7F404}"/>
              </a:ext>
            </a:extLst>
          </p:cNvPr>
          <p:cNvCxnSpPr>
            <a:stCxn id="14" idx="2"/>
            <a:endCxn id="127" idx="1"/>
          </p:cNvCxnSpPr>
          <p:nvPr/>
        </p:nvCxnSpPr>
        <p:spPr>
          <a:xfrm rot="16200000" flipH="1">
            <a:off x="4924826" y="2022459"/>
            <a:ext cx="539752" cy="59056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2B163EE6-8DCF-4AD1-85FF-7D5F29E0F09A}"/>
              </a:ext>
            </a:extLst>
          </p:cNvPr>
          <p:cNvCxnSpPr>
            <a:cxnSpLocks/>
            <a:stCxn id="16" idx="2"/>
            <a:endCxn id="129" idx="1"/>
          </p:cNvCxnSpPr>
          <p:nvPr/>
        </p:nvCxnSpPr>
        <p:spPr>
          <a:xfrm rot="16200000" flipH="1">
            <a:off x="6744130" y="2022459"/>
            <a:ext cx="539752" cy="59056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6BC7A27D-C9B7-432F-92BD-A5A70E0311B4}"/>
              </a:ext>
            </a:extLst>
          </p:cNvPr>
          <p:cNvCxnSpPr>
            <a:cxnSpLocks/>
            <a:stCxn id="18" idx="2"/>
            <a:endCxn id="131" idx="1"/>
          </p:cNvCxnSpPr>
          <p:nvPr/>
        </p:nvCxnSpPr>
        <p:spPr>
          <a:xfrm rot="16200000" flipH="1">
            <a:off x="8563434" y="2022459"/>
            <a:ext cx="539752" cy="59056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95800815-7AE0-42DE-8DDF-08B3F8043B69}"/>
              </a:ext>
            </a:extLst>
          </p:cNvPr>
          <p:cNvCxnSpPr>
            <a:cxnSpLocks/>
            <a:stCxn id="20" idx="2"/>
            <a:endCxn id="133" idx="1"/>
          </p:cNvCxnSpPr>
          <p:nvPr/>
        </p:nvCxnSpPr>
        <p:spPr>
          <a:xfrm rot="16200000" flipH="1">
            <a:off x="10382738" y="2022460"/>
            <a:ext cx="539752" cy="590564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36622241-FCC5-4A89-ABED-92B4E2D251FF}"/>
              </a:ext>
            </a:extLst>
          </p:cNvPr>
          <p:cNvCxnSpPr>
            <a:cxnSpLocks/>
            <a:stCxn id="127" idx="2"/>
            <a:endCxn id="137" idx="1"/>
          </p:cNvCxnSpPr>
          <p:nvPr/>
        </p:nvCxnSpPr>
        <p:spPr>
          <a:xfrm rot="16200000" flipH="1">
            <a:off x="6289304" y="2369322"/>
            <a:ext cx="539752" cy="150021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EC75C162-BF5D-47EC-9E81-C510378C9F86}"/>
              </a:ext>
            </a:extLst>
          </p:cNvPr>
          <p:cNvCxnSpPr>
            <a:cxnSpLocks/>
            <a:stCxn id="131" idx="2"/>
            <a:endCxn id="141" idx="1"/>
          </p:cNvCxnSpPr>
          <p:nvPr/>
        </p:nvCxnSpPr>
        <p:spPr>
          <a:xfrm rot="16200000" flipH="1">
            <a:off x="9927912" y="2369323"/>
            <a:ext cx="539752" cy="1500216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7C9CFAAA-F5F9-4A90-AF4F-9B38D3972265}"/>
              </a:ext>
            </a:extLst>
          </p:cNvPr>
          <p:cNvCxnSpPr>
            <a:cxnSpLocks/>
            <a:stCxn id="145" idx="2"/>
            <a:endCxn id="157" idx="0"/>
          </p:cNvCxnSpPr>
          <p:nvPr/>
        </p:nvCxnSpPr>
        <p:spPr>
          <a:xfrm rot="16200000" flipH="1">
            <a:off x="9308772" y="2772536"/>
            <a:ext cx="277815" cy="363860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7A5E4194-BF91-4E5D-B977-13A33E0CA634}"/>
              </a:ext>
            </a:extLst>
          </p:cNvPr>
          <p:cNvCxnSpPr>
            <a:cxnSpLocks/>
            <a:stCxn id="151" idx="2"/>
            <a:endCxn id="161" idx="0"/>
          </p:cNvCxnSpPr>
          <p:nvPr/>
        </p:nvCxnSpPr>
        <p:spPr>
          <a:xfrm rot="16200000" flipH="1">
            <a:off x="6579817" y="4483877"/>
            <a:ext cx="277815" cy="181930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or: Elbow 84">
            <a:extLst>
              <a:ext uri="{FF2B5EF4-FFF2-40B4-BE49-F238E27FC236}">
                <a16:creationId xmlns:a16="http://schemas.microsoft.com/office/drawing/2014/main" id="{355D6498-66DF-4D85-8D05-E4C6D8837BF1}"/>
              </a:ext>
            </a:extLst>
          </p:cNvPr>
          <p:cNvCxnSpPr>
            <a:cxnSpLocks/>
            <a:stCxn id="155" idx="2"/>
            <a:endCxn id="165" idx="0"/>
          </p:cNvCxnSpPr>
          <p:nvPr/>
        </p:nvCxnSpPr>
        <p:spPr>
          <a:xfrm rot="16200000" flipH="1">
            <a:off x="10218424" y="4483877"/>
            <a:ext cx="277815" cy="181930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DEFD309C-87AB-4A02-9A03-DA8BAD6B315D}"/>
              </a:ext>
            </a:extLst>
          </p:cNvPr>
          <p:cNvCxnSpPr>
            <a:cxnSpLocks/>
            <a:stCxn id="158" idx="2"/>
            <a:endCxn id="167" idx="0"/>
          </p:cNvCxnSpPr>
          <p:nvPr/>
        </p:nvCxnSpPr>
        <p:spPr>
          <a:xfrm rot="16200000" flipH="1">
            <a:off x="5215339" y="5740392"/>
            <a:ext cx="277815" cy="9096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F8717F96-CB62-4F82-97C8-EE283054F757}"/>
              </a:ext>
            </a:extLst>
          </p:cNvPr>
          <p:cNvCxnSpPr>
            <a:cxnSpLocks/>
            <a:stCxn id="160" idx="2"/>
            <a:endCxn id="169" idx="0"/>
          </p:cNvCxnSpPr>
          <p:nvPr/>
        </p:nvCxnSpPr>
        <p:spPr>
          <a:xfrm rot="16200000" flipH="1">
            <a:off x="7034643" y="5740392"/>
            <a:ext cx="277815" cy="9096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BFB15C64-75FC-431B-8901-C347684C7DC5}"/>
              </a:ext>
            </a:extLst>
          </p:cNvPr>
          <p:cNvCxnSpPr>
            <a:cxnSpLocks/>
            <a:stCxn id="162" idx="2"/>
            <a:endCxn id="171" idx="0"/>
          </p:cNvCxnSpPr>
          <p:nvPr/>
        </p:nvCxnSpPr>
        <p:spPr>
          <a:xfrm rot="16200000" flipH="1">
            <a:off x="8853947" y="5740392"/>
            <a:ext cx="277815" cy="9096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0E682532-7100-4805-A752-61C41987F4AA}"/>
              </a:ext>
            </a:extLst>
          </p:cNvPr>
          <p:cNvCxnSpPr>
            <a:cxnSpLocks/>
            <a:stCxn id="164" idx="2"/>
            <a:endCxn id="173" idx="0"/>
          </p:cNvCxnSpPr>
          <p:nvPr/>
        </p:nvCxnSpPr>
        <p:spPr>
          <a:xfrm rot="16200000" flipH="1">
            <a:off x="10673250" y="5740392"/>
            <a:ext cx="277815" cy="90965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9342431-7464-41D0-AC2A-30FE39327699}"/>
              </a:ext>
            </a:extLst>
          </p:cNvPr>
          <p:cNvCxnSpPr>
            <a:cxnSpLocks/>
            <a:stCxn id="15" idx="2"/>
            <a:endCxn id="127" idx="0"/>
          </p:cNvCxnSpPr>
          <p:nvPr/>
        </p:nvCxnSpPr>
        <p:spPr>
          <a:xfrm>
            <a:off x="5809072" y="2047866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5397F19-1314-4240-8996-C673E1764809}"/>
              </a:ext>
            </a:extLst>
          </p:cNvPr>
          <p:cNvCxnSpPr>
            <a:cxnSpLocks/>
            <a:stCxn id="17" idx="2"/>
            <a:endCxn id="129" idx="0"/>
          </p:cNvCxnSpPr>
          <p:nvPr/>
        </p:nvCxnSpPr>
        <p:spPr>
          <a:xfrm>
            <a:off x="7628376" y="2047866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7DD9DCAC-78F0-4FD6-A079-A3FA7808AAB5}"/>
              </a:ext>
            </a:extLst>
          </p:cNvPr>
          <p:cNvCxnSpPr>
            <a:cxnSpLocks/>
            <a:stCxn id="19" idx="2"/>
            <a:endCxn id="131" idx="0"/>
          </p:cNvCxnSpPr>
          <p:nvPr/>
        </p:nvCxnSpPr>
        <p:spPr>
          <a:xfrm>
            <a:off x="9447680" y="2047866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A5089825-BBEF-4831-9D6C-19AAF79B8892}"/>
              </a:ext>
            </a:extLst>
          </p:cNvPr>
          <p:cNvCxnSpPr>
            <a:cxnSpLocks/>
            <a:stCxn id="21" idx="2"/>
            <a:endCxn id="133" idx="0"/>
          </p:cNvCxnSpPr>
          <p:nvPr/>
        </p:nvCxnSpPr>
        <p:spPr>
          <a:xfrm>
            <a:off x="11266983" y="2047866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3ED9BEAE-5F65-43D2-AF40-DD838AA96144}"/>
              </a:ext>
            </a:extLst>
          </p:cNvPr>
          <p:cNvCxnSpPr>
            <a:cxnSpLocks/>
            <a:stCxn id="129" idx="2"/>
            <a:endCxn id="137" idx="0"/>
          </p:cNvCxnSpPr>
          <p:nvPr/>
        </p:nvCxnSpPr>
        <p:spPr>
          <a:xfrm>
            <a:off x="7628376" y="2849555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33B9C396-B36E-4369-B044-D64C1F07020B}"/>
              </a:ext>
            </a:extLst>
          </p:cNvPr>
          <p:cNvCxnSpPr>
            <a:cxnSpLocks/>
            <a:stCxn id="133" idx="2"/>
            <a:endCxn id="141" idx="0"/>
          </p:cNvCxnSpPr>
          <p:nvPr/>
        </p:nvCxnSpPr>
        <p:spPr>
          <a:xfrm>
            <a:off x="11266983" y="2849555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8C4D47F-DEC4-4769-8FB1-12DCA2534E9D}"/>
              </a:ext>
            </a:extLst>
          </p:cNvPr>
          <p:cNvCxnSpPr>
            <a:cxnSpLocks/>
            <a:stCxn id="149" idx="2"/>
            <a:endCxn id="157" idx="0"/>
          </p:cNvCxnSpPr>
          <p:nvPr/>
        </p:nvCxnSpPr>
        <p:spPr>
          <a:xfrm>
            <a:off x="11266983" y="4452933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04067B0-46C1-4229-AFAF-09EE8B86DA3D}"/>
              </a:ext>
            </a:extLst>
          </p:cNvPr>
          <p:cNvCxnSpPr>
            <a:cxnSpLocks/>
            <a:stCxn id="157" idx="2"/>
            <a:endCxn id="165" idx="0"/>
          </p:cNvCxnSpPr>
          <p:nvPr/>
        </p:nvCxnSpPr>
        <p:spPr>
          <a:xfrm>
            <a:off x="11266983" y="5254622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E4EC0D1-5DFD-471A-B2A2-EB478ABB9520}"/>
              </a:ext>
            </a:extLst>
          </p:cNvPr>
          <p:cNvCxnSpPr>
            <a:cxnSpLocks/>
            <a:stCxn id="153" idx="2"/>
            <a:endCxn id="161" idx="0"/>
          </p:cNvCxnSpPr>
          <p:nvPr/>
        </p:nvCxnSpPr>
        <p:spPr>
          <a:xfrm>
            <a:off x="7628376" y="5254622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9D0BD85-5DD2-409E-B216-F0DE33768BF8}"/>
              </a:ext>
            </a:extLst>
          </p:cNvPr>
          <p:cNvCxnSpPr>
            <a:cxnSpLocks/>
            <a:stCxn id="165" idx="2"/>
            <a:endCxn id="173" idx="0"/>
          </p:cNvCxnSpPr>
          <p:nvPr/>
        </p:nvCxnSpPr>
        <p:spPr>
          <a:xfrm>
            <a:off x="11266983" y="6056311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4A9C1DC-A1A9-4AFD-8DA6-7967FA203040}"/>
              </a:ext>
            </a:extLst>
          </p:cNvPr>
          <p:cNvCxnSpPr>
            <a:cxnSpLocks/>
            <a:stCxn id="163" idx="2"/>
            <a:endCxn id="171" idx="0"/>
          </p:cNvCxnSpPr>
          <p:nvPr/>
        </p:nvCxnSpPr>
        <p:spPr>
          <a:xfrm>
            <a:off x="9447680" y="6056311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48FD983-BCF3-4C13-9667-539BDFBB8707}"/>
              </a:ext>
            </a:extLst>
          </p:cNvPr>
          <p:cNvCxnSpPr>
            <a:cxnSpLocks/>
            <a:stCxn id="161" idx="2"/>
            <a:endCxn id="169" idx="0"/>
          </p:cNvCxnSpPr>
          <p:nvPr/>
        </p:nvCxnSpPr>
        <p:spPr>
          <a:xfrm>
            <a:off x="7628376" y="6056311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9C08DBF-03E2-49C0-93EC-6D19C07166FF}"/>
              </a:ext>
            </a:extLst>
          </p:cNvPr>
          <p:cNvCxnSpPr>
            <a:cxnSpLocks/>
            <a:stCxn id="159" idx="2"/>
            <a:endCxn id="167" idx="0"/>
          </p:cNvCxnSpPr>
          <p:nvPr/>
        </p:nvCxnSpPr>
        <p:spPr>
          <a:xfrm>
            <a:off x="5809072" y="6056311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7F8CF7F1-886A-4F4A-9400-2656B936F5E5}"/>
              </a:ext>
            </a:extLst>
          </p:cNvPr>
          <p:cNvCxnSpPr>
            <a:stCxn id="149" idx="2"/>
            <a:endCxn id="153" idx="0"/>
          </p:cNvCxnSpPr>
          <p:nvPr/>
        </p:nvCxnSpPr>
        <p:spPr>
          <a:xfrm rot="5400000">
            <a:off x="9308773" y="2772537"/>
            <a:ext cx="277815" cy="363860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Curved 82">
            <a:extLst>
              <a:ext uri="{FF2B5EF4-FFF2-40B4-BE49-F238E27FC236}">
                <a16:creationId xmlns:a16="http://schemas.microsoft.com/office/drawing/2014/main" id="{54EF0CD1-918E-430D-8A20-7C4D67853403}"/>
              </a:ext>
            </a:extLst>
          </p:cNvPr>
          <p:cNvCxnSpPr>
            <a:cxnSpLocks/>
            <a:stCxn id="157" idx="2"/>
            <a:endCxn id="163" idx="0"/>
          </p:cNvCxnSpPr>
          <p:nvPr/>
        </p:nvCxnSpPr>
        <p:spPr>
          <a:xfrm rot="5400000">
            <a:off x="10218425" y="4483878"/>
            <a:ext cx="277815" cy="1819303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or: Curved 85">
            <a:extLst>
              <a:ext uri="{FF2B5EF4-FFF2-40B4-BE49-F238E27FC236}">
                <a16:creationId xmlns:a16="http://schemas.microsoft.com/office/drawing/2014/main" id="{38B22379-4D49-4777-882A-4FC843381FAA}"/>
              </a:ext>
            </a:extLst>
          </p:cNvPr>
          <p:cNvCxnSpPr>
            <a:cxnSpLocks/>
            <a:stCxn id="153" idx="2"/>
            <a:endCxn id="159" idx="0"/>
          </p:cNvCxnSpPr>
          <p:nvPr/>
        </p:nvCxnSpPr>
        <p:spPr>
          <a:xfrm rot="5400000">
            <a:off x="6579817" y="4483877"/>
            <a:ext cx="277815" cy="181930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or: Curved 88">
            <a:extLst>
              <a:ext uri="{FF2B5EF4-FFF2-40B4-BE49-F238E27FC236}">
                <a16:creationId xmlns:a16="http://schemas.microsoft.com/office/drawing/2014/main" id="{3122D469-D8F7-480F-A446-EBC5CC176D3C}"/>
              </a:ext>
            </a:extLst>
          </p:cNvPr>
          <p:cNvCxnSpPr>
            <a:cxnSpLocks/>
            <a:stCxn id="165" idx="2"/>
            <a:endCxn id="172" idx="0"/>
          </p:cNvCxnSpPr>
          <p:nvPr/>
        </p:nvCxnSpPr>
        <p:spPr>
          <a:xfrm rot="5400000">
            <a:off x="10673251" y="5740393"/>
            <a:ext cx="277815" cy="909651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or: Curved 91">
            <a:extLst>
              <a:ext uri="{FF2B5EF4-FFF2-40B4-BE49-F238E27FC236}">
                <a16:creationId xmlns:a16="http://schemas.microsoft.com/office/drawing/2014/main" id="{78D41F9A-6084-4B3C-9FC8-9ECA6C39583A}"/>
              </a:ext>
            </a:extLst>
          </p:cNvPr>
          <p:cNvCxnSpPr>
            <a:cxnSpLocks/>
            <a:stCxn id="163" idx="2"/>
            <a:endCxn id="170" idx="0"/>
          </p:cNvCxnSpPr>
          <p:nvPr/>
        </p:nvCxnSpPr>
        <p:spPr>
          <a:xfrm rot="5400000">
            <a:off x="8853947" y="5740392"/>
            <a:ext cx="277815" cy="90965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or: Curved 94">
            <a:extLst>
              <a:ext uri="{FF2B5EF4-FFF2-40B4-BE49-F238E27FC236}">
                <a16:creationId xmlns:a16="http://schemas.microsoft.com/office/drawing/2014/main" id="{7AFDFB38-6E6C-4A59-AD5C-34F70ED3C443}"/>
              </a:ext>
            </a:extLst>
          </p:cNvPr>
          <p:cNvCxnSpPr>
            <a:cxnSpLocks/>
            <a:stCxn id="161" idx="2"/>
            <a:endCxn id="168" idx="0"/>
          </p:cNvCxnSpPr>
          <p:nvPr/>
        </p:nvCxnSpPr>
        <p:spPr>
          <a:xfrm rot="5400000">
            <a:off x="7034643" y="5740392"/>
            <a:ext cx="277815" cy="90965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Curved 97">
            <a:extLst>
              <a:ext uri="{FF2B5EF4-FFF2-40B4-BE49-F238E27FC236}">
                <a16:creationId xmlns:a16="http://schemas.microsoft.com/office/drawing/2014/main" id="{B0236187-3CF2-48D5-A59C-896BD646C33F}"/>
              </a:ext>
            </a:extLst>
          </p:cNvPr>
          <p:cNvCxnSpPr>
            <a:cxnSpLocks/>
            <a:stCxn id="159" idx="2"/>
            <a:endCxn id="166" idx="0"/>
          </p:cNvCxnSpPr>
          <p:nvPr/>
        </p:nvCxnSpPr>
        <p:spPr>
          <a:xfrm rot="5400000">
            <a:off x="5215339" y="5740392"/>
            <a:ext cx="277815" cy="90965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583A13E9-BBAB-43AE-95A8-E1F47E72D0C8}"/>
              </a:ext>
            </a:extLst>
          </p:cNvPr>
          <p:cNvSpPr/>
          <p:nvPr/>
        </p:nvSpPr>
        <p:spPr>
          <a:xfrm>
            <a:off x="1672793" y="3115316"/>
            <a:ext cx="502920" cy="5029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57A5706-4855-4137-88C1-78F8DFE9B974}"/>
              </a:ext>
            </a:extLst>
          </p:cNvPr>
          <p:cNvSpPr/>
          <p:nvPr/>
        </p:nvSpPr>
        <p:spPr>
          <a:xfrm>
            <a:off x="1672791" y="3847889"/>
            <a:ext cx="502920" cy="5029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Consolas" panose="020B0609020204030204" pitchFamily="49" charset="0"/>
              </a:rPr>
              <a:t>B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04380D7-5F84-4751-94F2-61A7DD3FF576}"/>
              </a:ext>
            </a:extLst>
          </p:cNvPr>
          <p:cNvSpPr/>
          <p:nvPr/>
        </p:nvSpPr>
        <p:spPr>
          <a:xfrm>
            <a:off x="2435247" y="3115316"/>
            <a:ext cx="502920" cy="5029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Consolas" panose="020B0609020204030204" pitchFamily="49" charset="0"/>
              </a:rPr>
              <a:t>B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1E0DE1F-ECFA-48FE-993E-733A76A2B13A}"/>
              </a:ext>
            </a:extLst>
          </p:cNvPr>
          <p:cNvSpPr/>
          <p:nvPr/>
        </p:nvSpPr>
        <p:spPr>
          <a:xfrm>
            <a:off x="2435245" y="3847889"/>
            <a:ext cx="502920" cy="5029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A+B</a:t>
            </a:r>
            <a:endParaRPr lang="en-US" sz="1400" b="1" baseline="-25000">
              <a:solidFill>
                <a:schemeClr val="tx1"/>
              </a:solidFill>
            </a:endParaRPr>
          </a:p>
        </p:txBody>
      </p:sp>
      <p:cxnSp>
        <p:nvCxnSpPr>
          <p:cNvPr id="119" name="Connector: Elbow 118">
            <a:extLst>
              <a:ext uri="{FF2B5EF4-FFF2-40B4-BE49-F238E27FC236}">
                <a16:creationId xmlns:a16="http://schemas.microsoft.com/office/drawing/2014/main" id="{6416549F-1793-495D-99F3-BF0E9CF9A86E}"/>
              </a:ext>
            </a:extLst>
          </p:cNvPr>
          <p:cNvCxnSpPr>
            <a:cxnSpLocks/>
            <a:stCxn id="113" idx="2"/>
            <a:endCxn id="117" idx="0"/>
          </p:cNvCxnSpPr>
          <p:nvPr/>
        </p:nvCxnSpPr>
        <p:spPr>
          <a:xfrm rot="16200000" flipH="1">
            <a:off x="2190653" y="3351836"/>
            <a:ext cx="229653" cy="7624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or: Elbow 119">
            <a:extLst>
              <a:ext uri="{FF2B5EF4-FFF2-40B4-BE49-F238E27FC236}">
                <a16:creationId xmlns:a16="http://schemas.microsoft.com/office/drawing/2014/main" id="{C4D8C2CA-E9A9-4F25-8258-9AB1AE729C2E}"/>
              </a:ext>
            </a:extLst>
          </p:cNvPr>
          <p:cNvCxnSpPr>
            <a:cxnSpLocks/>
            <a:stCxn id="116" idx="2"/>
            <a:endCxn id="117" idx="0"/>
          </p:cNvCxnSpPr>
          <p:nvPr/>
        </p:nvCxnSpPr>
        <p:spPr>
          <a:xfrm rot="5400000">
            <a:off x="2571880" y="3733061"/>
            <a:ext cx="229653" cy="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or: Curved 120">
            <a:extLst>
              <a:ext uri="{FF2B5EF4-FFF2-40B4-BE49-F238E27FC236}">
                <a16:creationId xmlns:a16="http://schemas.microsoft.com/office/drawing/2014/main" id="{F3387B12-E5EF-46D9-91DB-62B321A51713}"/>
              </a:ext>
            </a:extLst>
          </p:cNvPr>
          <p:cNvCxnSpPr>
            <a:cxnSpLocks/>
            <a:stCxn id="116" idx="2"/>
            <a:endCxn id="114" idx="0"/>
          </p:cNvCxnSpPr>
          <p:nvPr/>
        </p:nvCxnSpPr>
        <p:spPr>
          <a:xfrm rot="5400000">
            <a:off x="2190653" y="3351834"/>
            <a:ext cx="229653" cy="762456"/>
          </a:xfrm>
          <a:prstGeom prst="curvedConnector3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9903222B-F40C-48DD-8409-6FEEB106A0ED}"/>
              </a:ext>
            </a:extLst>
          </p:cNvPr>
          <p:cNvSpPr txBox="1"/>
          <p:nvPr/>
        </p:nvSpPr>
        <p:spPr>
          <a:xfrm>
            <a:off x="1502474" y="2715205"/>
            <a:ext cx="160601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Down-sweep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8E161EFB-E832-45CA-B9E2-4471BC3A4AF4}"/>
              </a:ext>
            </a:extLst>
          </p:cNvPr>
          <p:cNvSpPr txBox="1"/>
          <p:nvPr/>
        </p:nvSpPr>
        <p:spPr>
          <a:xfrm>
            <a:off x="838200" y="5334008"/>
            <a:ext cx="3742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Combine partial sums</a:t>
            </a:r>
            <a:r>
              <a:rPr lang="en-US" sz="2800"/>
              <a:t> across branches.</a:t>
            </a:r>
          </a:p>
        </p:txBody>
      </p:sp>
      <p:sp>
        <p:nvSpPr>
          <p:cNvPr id="105" name="Arrow: Left 104">
            <a:extLst>
              <a:ext uri="{FF2B5EF4-FFF2-40B4-BE49-F238E27FC236}">
                <a16:creationId xmlns:a16="http://schemas.microsoft.com/office/drawing/2014/main" id="{5081D0BE-6DEC-4435-A298-BB61B875E5C7}"/>
              </a:ext>
            </a:extLst>
          </p:cNvPr>
          <p:cNvSpPr/>
          <p:nvPr/>
        </p:nvSpPr>
        <p:spPr>
          <a:xfrm rot="16200000">
            <a:off x="9315319" y="3981318"/>
            <a:ext cx="5334008" cy="419355"/>
          </a:xfrm>
          <a:prstGeom prst="leftArrow">
            <a:avLst>
              <a:gd name="adj1" fmla="val 54820"/>
              <a:gd name="adj2" fmla="val 100114"/>
            </a:avLst>
          </a:prstGeom>
          <a:solidFill>
            <a:srgbClr val="002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Time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B78488D0-2C00-4A40-A837-CC352FAFC0F7}"/>
              </a:ext>
            </a:extLst>
          </p:cNvPr>
          <p:cNvSpPr/>
          <p:nvPr/>
        </p:nvSpPr>
        <p:spPr>
          <a:xfrm>
            <a:off x="4074672" y="1523991"/>
            <a:ext cx="403990" cy="1325563"/>
          </a:xfrm>
          <a:prstGeom prst="leftBrace">
            <a:avLst>
              <a:gd name="adj1" fmla="val 5205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45BAFB2-5924-4FDD-9FC4-2D9CDA51CC28}"/>
              </a:ext>
            </a:extLst>
          </p:cNvPr>
          <p:cNvSpPr txBox="1"/>
          <p:nvPr/>
        </p:nvSpPr>
        <p:spPr>
          <a:xfrm>
            <a:off x="2702109" y="1920341"/>
            <a:ext cx="1284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Parallel</a:t>
            </a:r>
            <a:endParaRPr lang="en-US" sz="2800" dirty="0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9DF7676B-FF7A-43B7-A23B-856469E3860E}"/>
              </a:ext>
            </a:extLst>
          </p:cNvPr>
          <p:cNvSpPr/>
          <p:nvPr/>
        </p:nvSpPr>
        <p:spPr>
          <a:xfrm>
            <a:off x="10947896" y="6334126"/>
            <a:ext cx="638173" cy="52387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28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9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9" grpId="0" animBg="1"/>
      <p:bldP spid="151" grpId="0" animBg="1"/>
      <p:bldP spid="153" grpId="0" animBg="1"/>
      <p:bldP spid="155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13" grpId="0" animBg="1"/>
      <p:bldP spid="113" grpId="1" animBg="1"/>
      <p:bldP spid="114" grpId="0" animBg="1"/>
      <p:bldP spid="114" grpId="1" animBg="1"/>
      <p:bldP spid="116" grpId="0" animBg="1"/>
      <p:bldP spid="116" grpId="1" animBg="1"/>
      <p:bldP spid="117" grpId="0" animBg="1"/>
      <p:bldP spid="117" grpId="1" animBg="1"/>
      <p:bldP spid="122" grpId="0"/>
      <p:bldP spid="122" grpId="1"/>
      <p:bldP spid="3" grpId="0" animBg="1"/>
      <p:bldP spid="3" grpId="1" animBg="1"/>
      <p:bldP spid="84" grpId="0"/>
      <p:bldP spid="84" grpId="1"/>
      <p:bldP spid="1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6BD8-869F-4C44-B63B-F578D277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err="1">
                <a:solidFill>
                  <a:srgbClr val="002A5C"/>
                </a:solidFill>
              </a:rPr>
              <a:t>Blelloch</a:t>
            </a:r>
            <a:r>
              <a:rPr lang="en-US" b="1">
                <a:solidFill>
                  <a:srgbClr val="002A5C"/>
                </a:solidFill>
              </a:rPr>
              <a:t> Scan</a:t>
            </a:r>
            <a:r>
              <a:rPr lang="en-US" b="1" dirty="0">
                <a:solidFill>
                  <a:srgbClr val="002A5C"/>
                </a:solidFill>
              </a:rPr>
              <a:t>: Efficiency</a:t>
            </a:r>
            <a:endParaRPr lang="en-US">
              <a:solidFill>
                <a:srgbClr val="002A5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237F3-7429-4136-B548-3FBDC7BE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12</a:t>
            </a:fld>
            <a:endParaRPr lang="en-US" dirty="0"/>
          </a:p>
        </p:txBody>
      </p:sp>
      <p:sp>
        <p:nvSpPr>
          <p:cNvPr id="81" name="Left Brace 80">
            <a:extLst>
              <a:ext uri="{FF2B5EF4-FFF2-40B4-BE49-F238E27FC236}">
                <a16:creationId xmlns:a16="http://schemas.microsoft.com/office/drawing/2014/main" id="{E81C9A18-38EA-49AD-81DE-F69EA9894A3E}"/>
              </a:ext>
            </a:extLst>
          </p:cNvPr>
          <p:cNvSpPr/>
          <p:nvPr/>
        </p:nvSpPr>
        <p:spPr>
          <a:xfrm>
            <a:off x="4102585" y="1523992"/>
            <a:ext cx="412536" cy="5334007"/>
          </a:xfrm>
          <a:prstGeom prst="leftBrace">
            <a:avLst>
              <a:gd name="adj1" fmla="val 104416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7DF4966-2DAF-4D23-9472-3C0B6A82C481}"/>
              </a:ext>
            </a:extLst>
          </p:cNvPr>
          <p:cNvSpPr txBox="1"/>
          <p:nvPr/>
        </p:nvSpPr>
        <p:spPr>
          <a:xfrm>
            <a:off x="2998598" y="3927915"/>
            <a:ext cx="1069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82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2logn</a:t>
            </a:r>
            <a:endParaRPr lang="en-US" sz="2800" b="1">
              <a:solidFill>
                <a:srgbClr val="00823B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50F2A83-BBD1-41F4-BFA8-09AAF15D999E}"/>
              </a:ext>
            </a:extLst>
          </p:cNvPr>
          <p:cNvSpPr txBox="1"/>
          <p:nvPr/>
        </p:nvSpPr>
        <p:spPr>
          <a:xfrm>
            <a:off x="605931" y="3497027"/>
            <a:ext cx="2392666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23B"/>
                </a:solidFill>
              </a:rPr>
              <a:t>Logarithmic</a:t>
            </a:r>
            <a:r>
              <a:rPr lang="en-US" sz="2800"/>
              <a:t> steps along the critical path</a:t>
            </a:r>
            <a:r>
              <a:rPr lang="en-US" sz="2800" dirty="0"/>
              <a:t>.</a:t>
            </a:r>
            <a:endParaRPr lang="en-US" sz="280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CA26118-B6E0-41B9-959D-30C65782E368}"/>
              </a:ext>
            </a:extLst>
          </p:cNvPr>
          <p:cNvSpPr/>
          <p:nvPr/>
        </p:nvSpPr>
        <p:spPr>
          <a:xfrm>
            <a:off x="4580333" y="1523992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FA8911E-B556-41EC-BCF2-F6B6D19B049C}"/>
              </a:ext>
            </a:extLst>
          </p:cNvPr>
          <p:cNvSpPr/>
          <p:nvPr/>
        </p:nvSpPr>
        <p:spPr>
          <a:xfrm>
            <a:off x="5489985" y="1523992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2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3BFFDAD-15FB-4D30-BB2D-81D1002ACDBD}"/>
              </a:ext>
            </a:extLst>
          </p:cNvPr>
          <p:cNvSpPr/>
          <p:nvPr/>
        </p:nvSpPr>
        <p:spPr>
          <a:xfrm>
            <a:off x="6399637" y="1523992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3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15F8C26-A98A-4C2C-BB88-478D2B1D1B22}"/>
              </a:ext>
            </a:extLst>
          </p:cNvPr>
          <p:cNvSpPr/>
          <p:nvPr/>
        </p:nvSpPr>
        <p:spPr>
          <a:xfrm>
            <a:off x="7309289" y="1523992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4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C7F3422-1530-45E5-8B07-40865958177D}"/>
              </a:ext>
            </a:extLst>
          </p:cNvPr>
          <p:cNvSpPr/>
          <p:nvPr/>
        </p:nvSpPr>
        <p:spPr>
          <a:xfrm>
            <a:off x="8218941" y="1523992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5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239F2A5-AC60-487F-9E15-D11EF5851FB1}"/>
              </a:ext>
            </a:extLst>
          </p:cNvPr>
          <p:cNvSpPr/>
          <p:nvPr/>
        </p:nvSpPr>
        <p:spPr>
          <a:xfrm>
            <a:off x="9128593" y="1523992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6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15E425D-1E3B-4E1E-ACEF-1D1295AF5EB7}"/>
              </a:ext>
            </a:extLst>
          </p:cNvPr>
          <p:cNvSpPr/>
          <p:nvPr/>
        </p:nvSpPr>
        <p:spPr>
          <a:xfrm>
            <a:off x="10038245" y="1523992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7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1BB8872-A7F0-40E3-A11A-0794F4F3825F}"/>
              </a:ext>
            </a:extLst>
          </p:cNvPr>
          <p:cNvSpPr/>
          <p:nvPr/>
        </p:nvSpPr>
        <p:spPr>
          <a:xfrm>
            <a:off x="10947896" y="1523992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8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277AD2C-DD62-4522-9DD5-713F7AAF2481}"/>
              </a:ext>
            </a:extLst>
          </p:cNvPr>
          <p:cNvSpPr/>
          <p:nvPr/>
        </p:nvSpPr>
        <p:spPr>
          <a:xfrm>
            <a:off x="5489985" y="2325681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3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42255CC-F683-4C2E-8D4D-091F719BE395}"/>
              </a:ext>
            </a:extLst>
          </p:cNvPr>
          <p:cNvSpPr/>
          <p:nvPr/>
        </p:nvSpPr>
        <p:spPr>
          <a:xfrm>
            <a:off x="7309289" y="2325681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7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90C13B9-16C1-436A-8D63-67CE2B535388}"/>
              </a:ext>
            </a:extLst>
          </p:cNvPr>
          <p:cNvSpPr/>
          <p:nvPr/>
        </p:nvSpPr>
        <p:spPr>
          <a:xfrm>
            <a:off x="9128593" y="2325681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11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7619C8A-1912-4293-BE0E-B160C08FC6E7}"/>
              </a:ext>
            </a:extLst>
          </p:cNvPr>
          <p:cNvSpPr/>
          <p:nvPr/>
        </p:nvSpPr>
        <p:spPr>
          <a:xfrm>
            <a:off x="10947896" y="2325681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15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4363046-B1F3-4053-AF78-B044A015DA9F}"/>
              </a:ext>
            </a:extLst>
          </p:cNvPr>
          <p:cNvSpPr/>
          <p:nvPr/>
        </p:nvSpPr>
        <p:spPr>
          <a:xfrm>
            <a:off x="7309289" y="3127370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10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15640EB-E0CF-4B32-8328-B7D91A8F052A}"/>
              </a:ext>
            </a:extLst>
          </p:cNvPr>
          <p:cNvSpPr/>
          <p:nvPr/>
        </p:nvSpPr>
        <p:spPr>
          <a:xfrm>
            <a:off x="10947896" y="3127370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26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2E0403D-6190-4BF8-A008-903B84992152}"/>
              </a:ext>
            </a:extLst>
          </p:cNvPr>
          <p:cNvSpPr/>
          <p:nvPr/>
        </p:nvSpPr>
        <p:spPr>
          <a:xfrm>
            <a:off x="7309289" y="3929059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10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E21B1E7-A08F-415B-9912-2CC2B356E260}"/>
              </a:ext>
            </a:extLst>
          </p:cNvPr>
          <p:cNvSpPr/>
          <p:nvPr/>
        </p:nvSpPr>
        <p:spPr>
          <a:xfrm>
            <a:off x="10947896" y="3929059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endParaRPr lang="en-US" sz="2800" b="1" baseline="-2500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3F44D7-C9AD-4B3F-9B5E-7540816E5241}"/>
              </a:ext>
            </a:extLst>
          </p:cNvPr>
          <p:cNvSpPr/>
          <p:nvPr/>
        </p:nvSpPr>
        <p:spPr>
          <a:xfrm>
            <a:off x="5489985" y="4730748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3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38D5F67-DF1A-41A7-AEEB-FCEAC39F2CAF}"/>
              </a:ext>
            </a:extLst>
          </p:cNvPr>
          <p:cNvSpPr/>
          <p:nvPr/>
        </p:nvSpPr>
        <p:spPr>
          <a:xfrm>
            <a:off x="7309289" y="4730748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endParaRPr lang="en-US" sz="2800" b="1" baseline="-2500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FC72BC9-ED5B-4BC9-98FE-F4DA988911B6}"/>
              </a:ext>
            </a:extLst>
          </p:cNvPr>
          <p:cNvSpPr/>
          <p:nvPr/>
        </p:nvSpPr>
        <p:spPr>
          <a:xfrm>
            <a:off x="9128593" y="4730748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11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AD1952A-5EF1-45AB-B971-3F23226FA2B3}"/>
              </a:ext>
            </a:extLst>
          </p:cNvPr>
          <p:cNvSpPr/>
          <p:nvPr/>
        </p:nvSpPr>
        <p:spPr>
          <a:xfrm>
            <a:off x="10947896" y="4730748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10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246EB02-C014-4119-9D66-EC06BE52B251}"/>
              </a:ext>
            </a:extLst>
          </p:cNvPr>
          <p:cNvSpPr/>
          <p:nvPr/>
        </p:nvSpPr>
        <p:spPr>
          <a:xfrm>
            <a:off x="4580333" y="5532437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5166C47-CABD-4F8C-AC07-172430F88105}"/>
              </a:ext>
            </a:extLst>
          </p:cNvPr>
          <p:cNvSpPr/>
          <p:nvPr/>
        </p:nvSpPr>
        <p:spPr>
          <a:xfrm>
            <a:off x="5489985" y="5532437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endParaRPr lang="en-US" sz="2800" b="1" baseline="-2500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F40CF9F-B85E-4621-8629-A451DC920923}"/>
              </a:ext>
            </a:extLst>
          </p:cNvPr>
          <p:cNvSpPr/>
          <p:nvPr/>
        </p:nvSpPr>
        <p:spPr>
          <a:xfrm>
            <a:off x="6399637" y="5532437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3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7AE5A58-D598-43CB-86A5-D1B53285C94C}"/>
              </a:ext>
            </a:extLst>
          </p:cNvPr>
          <p:cNvSpPr/>
          <p:nvPr/>
        </p:nvSpPr>
        <p:spPr>
          <a:xfrm>
            <a:off x="7309289" y="5532437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3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90FC0A68-53B6-4EE0-B9F0-7F9AE5702698}"/>
              </a:ext>
            </a:extLst>
          </p:cNvPr>
          <p:cNvSpPr/>
          <p:nvPr/>
        </p:nvSpPr>
        <p:spPr>
          <a:xfrm>
            <a:off x="8218941" y="5532437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5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4A35428-9C2F-4D16-9E45-1EF8D9A8301F}"/>
              </a:ext>
            </a:extLst>
          </p:cNvPr>
          <p:cNvSpPr/>
          <p:nvPr/>
        </p:nvSpPr>
        <p:spPr>
          <a:xfrm>
            <a:off x="9128593" y="5532437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10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05AF2380-37C9-4073-81FD-F29E22996308}"/>
              </a:ext>
            </a:extLst>
          </p:cNvPr>
          <p:cNvSpPr/>
          <p:nvPr/>
        </p:nvSpPr>
        <p:spPr>
          <a:xfrm>
            <a:off x="10038245" y="5532437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7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AE354D35-6E6A-4E15-BAB9-B6E20E80CB9E}"/>
              </a:ext>
            </a:extLst>
          </p:cNvPr>
          <p:cNvSpPr/>
          <p:nvPr/>
        </p:nvSpPr>
        <p:spPr>
          <a:xfrm>
            <a:off x="10947896" y="5532437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21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3400BD7-7281-42D1-B3B9-DCF1F55F4BA1}"/>
              </a:ext>
            </a:extLst>
          </p:cNvPr>
          <p:cNvSpPr/>
          <p:nvPr/>
        </p:nvSpPr>
        <p:spPr>
          <a:xfrm>
            <a:off x="4580333" y="6334126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endParaRPr lang="en-US" sz="2800" b="1" baseline="-2500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D94F4E8-BD42-47B8-8030-2663F7A6A777}"/>
              </a:ext>
            </a:extLst>
          </p:cNvPr>
          <p:cNvSpPr/>
          <p:nvPr/>
        </p:nvSpPr>
        <p:spPr>
          <a:xfrm>
            <a:off x="5489985" y="6334126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4435C10-CF3F-4AB7-88E7-5BBB29D28E90}"/>
              </a:ext>
            </a:extLst>
          </p:cNvPr>
          <p:cNvSpPr/>
          <p:nvPr/>
        </p:nvSpPr>
        <p:spPr>
          <a:xfrm>
            <a:off x="6399637" y="6334126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3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8274FEA-31E5-4532-BC07-0F9B5F1E6E23}"/>
              </a:ext>
            </a:extLst>
          </p:cNvPr>
          <p:cNvSpPr/>
          <p:nvPr/>
        </p:nvSpPr>
        <p:spPr>
          <a:xfrm>
            <a:off x="7309289" y="6334126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6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9259DDE-7E38-45A3-8280-EC110A2D1B2D}"/>
              </a:ext>
            </a:extLst>
          </p:cNvPr>
          <p:cNvSpPr/>
          <p:nvPr/>
        </p:nvSpPr>
        <p:spPr>
          <a:xfrm>
            <a:off x="8218941" y="6334126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10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B7A2003-3A2C-4CE9-8C72-C1DDC4FD0BA7}"/>
              </a:ext>
            </a:extLst>
          </p:cNvPr>
          <p:cNvSpPr/>
          <p:nvPr/>
        </p:nvSpPr>
        <p:spPr>
          <a:xfrm>
            <a:off x="9128593" y="6334126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15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9B8F2AD-B558-443D-8E0D-62B2A1C124EB}"/>
              </a:ext>
            </a:extLst>
          </p:cNvPr>
          <p:cNvSpPr/>
          <p:nvPr/>
        </p:nvSpPr>
        <p:spPr>
          <a:xfrm>
            <a:off x="10038245" y="6334126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21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  <p:cxnSp>
        <p:nvCxnSpPr>
          <p:cNvPr id="140" name="Connector: Elbow 139">
            <a:extLst>
              <a:ext uri="{FF2B5EF4-FFF2-40B4-BE49-F238E27FC236}">
                <a16:creationId xmlns:a16="http://schemas.microsoft.com/office/drawing/2014/main" id="{B1ACBDB1-4AF7-478C-8E67-81F3B0D7D6B2}"/>
              </a:ext>
            </a:extLst>
          </p:cNvPr>
          <p:cNvCxnSpPr>
            <a:stCxn id="78" idx="2"/>
            <a:endCxn id="102" idx="1"/>
          </p:cNvCxnSpPr>
          <p:nvPr/>
        </p:nvCxnSpPr>
        <p:spPr>
          <a:xfrm rot="16200000" flipH="1">
            <a:off x="4924826" y="2022459"/>
            <a:ext cx="539752" cy="59056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or: Elbow 141">
            <a:extLst>
              <a:ext uri="{FF2B5EF4-FFF2-40B4-BE49-F238E27FC236}">
                <a16:creationId xmlns:a16="http://schemas.microsoft.com/office/drawing/2014/main" id="{ECBBFF51-87D3-43C7-8087-C525C3F4E643}"/>
              </a:ext>
            </a:extLst>
          </p:cNvPr>
          <p:cNvCxnSpPr>
            <a:cxnSpLocks/>
            <a:stCxn id="90" idx="2"/>
            <a:endCxn id="104" idx="1"/>
          </p:cNvCxnSpPr>
          <p:nvPr/>
        </p:nvCxnSpPr>
        <p:spPr>
          <a:xfrm rot="16200000" flipH="1">
            <a:off x="6744130" y="2022459"/>
            <a:ext cx="539752" cy="59056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or: Elbow 142">
            <a:extLst>
              <a:ext uri="{FF2B5EF4-FFF2-40B4-BE49-F238E27FC236}">
                <a16:creationId xmlns:a16="http://schemas.microsoft.com/office/drawing/2014/main" id="{CFA6CE98-F6D2-46A6-81B2-7B5341EEF8A7}"/>
              </a:ext>
            </a:extLst>
          </p:cNvPr>
          <p:cNvCxnSpPr>
            <a:cxnSpLocks/>
            <a:stCxn id="96" idx="2"/>
            <a:endCxn id="105" idx="1"/>
          </p:cNvCxnSpPr>
          <p:nvPr/>
        </p:nvCxnSpPr>
        <p:spPr>
          <a:xfrm rot="16200000" flipH="1">
            <a:off x="8563434" y="2022459"/>
            <a:ext cx="539752" cy="59056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or: Elbow 143">
            <a:extLst>
              <a:ext uri="{FF2B5EF4-FFF2-40B4-BE49-F238E27FC236}">
                <a16:creationId xmlns:a16="http://schemas.microsoft.com/office/drawing/2014/main" id="{A65E35E3-4EA8-4733-BF00-14F90C9844FB}"/>
              </a:ext>
            </a:extLst>
          </p:cNvPr>
          <p:cNvCxnSpPr>
            <a:cxnSpLocks/>
            <a:stCxn id="100" idx="2"/>
            <a:endCxn id="107" idx="1"/>
          </p:cNvCxnSpPr>
          <p:nvPr/>
        </p:nvCxnSpPr>
        <p:spPr>
          <a:xfrm rot="16200000" flipH="1">
            <a:off x="10382738" y="2022460"/>
            <a:ext cx="539752" cy="590564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or: Elbow 145">
            <a:extLst>
              <a:ext uri="{FF2B5EF4-FFF2-40B4-BE49-F238E27FC236}">
                <a16:creationId xmlns:a16="http://schemas.microsoft.com/office/drawing/2014/main" id="{8EAC12DB-1E0F-4DDD-92B0-0CAB7DEFEB14}"/>
              </a:ext>
            </a:extLst>
          </p:cNvPr>
          <p:cNvCxnSpPr>
            <a:cxnSpLocks/>
            <a:stCxn id="102" idx="2"/>
            <a:endCxn id="108" idx="1"/>
          </p:cNvCxnSpPr>
          <p:nvPr/>
        </p:nvCxnSpPr>
        <p:spPr>
          <a:xfrm rot="16200000" flipH="1">
            <a:off x="6289304" y="2369322"/>
            <a:ext cx="539752" cy="150021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or: Elbow 146">
            <a:extLst>
              <a:ext uri="{FF2B5EF4-FFF2-40B4-BE49-F238E27FC236}">
                <a16:creationId xmlns:a16="http://schemas.microsoft.com/office/drawing/2014/main" id="{4697E203-9F09-44D8-8928-2AB50088116B}"/>
              </a:ext>
            </a:extLst>
          </p:cNvPr>
          <p:cNvCxnSpPr>
            <a:cxnSpLocks/>
            <a:stCxn id="105" idx="2"/>
            <a:endCxn id="110" idx="1"/>
          </p:cNvCxnSpPr>
          <p:nvPr/>
        </p:nvCxnSpPr>
        <p:spPr>
          <a:xfrm rot="16200000" flipH="1">
            <a:off x="9927912" y="2369323"/>
            <a:ext cx="539752" cy="1500216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or: Elbow 147">
            <a:extLst>
              <a:ext uri="{FF2B5EF4-FFF2-40B4-BE49-F238E27FC236}">
                <a16:creationId xmlns:a16="http://schemas.microsoft.com/office/drawing/2014/main" id="{675E62C2-BED5-47B2-B29E-2340BDD6AC6E}"/>
              </a:ext>
            </a:extLst>
          </p:cNvPr>
          <p:cNvCxnSpPr>
            <a:cxnSpLocks/>
            <a:stCxn id="111" idx="2"/>
            <a:endCxn id="118" idx="0"/>
          </p:cNvCxnSpPr>
          <p:nvPr/>
        </p:nvCxnSpPr>
        <p:spPr>
          <a:xfrm rot="16200000" flipH="1">
            <a:off x="9308772" y="2772536"/>
            <a:ext cx="277815" cy="363860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or: Elbow 149">
            <a:extLst>
              <a:ext uri="{FF2B5EF4-FFF2-40B4-BE49-F238E27FC236}">
                <a16:creationId xmlns:a16="http://schemas.microsoft.com/office/drawing/2014/main" id="{FD76FBA7-DBEA-4649-9720-34B21DC539AF}"/>
              </a:ext>
            </a:extLst>
          </p:cNvPr>
          <p:cNvCxnSpPr>
            <a:cxnSpLocks/>
            <a:stCxn id="114" idx="2"/>
            <a:endCxn id="122" idx="0"/>
          </p:cNvCxnSpPr>
          <p:nvPr/>
        </p:nvCxnSpPr>
        <p:spPr>
          <a:xfrm rot="16200000" flipH="1">
            <a:off x="6579817" y="4483877"/>
            <a:ext cx="277815" cy="181930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or: Elbow 151">
            <a:extLst>
              <a:ext uri="{FF2B5EF4-FFF2-40B4-BE49-F238E27FC236}">
                <a16:creationId xmlns:a16="http://schemas.microsoft.com/office/drawing/2014/main" id="{55A5B1C5-A1F0-47BF-B80B-D349DF1B2F23}"/>
              </a:ext>
            </a:extLst>
          </p:cNvPr>
          <p:cNvCxnSpPr>
            <a:cxnSpLocks/>
            <a:stCxn id="117" idx="2"/>
            <a:endCxn id="126" idx="0"/>
          </p:cNvCxnSpPr>
          <p:nvPr/>
        </p:nvCxnSpPr>
        <p:spPr>
          <a:xfrm rot="16200000" flipH="1">
            <a:off x="10218424" y="4483877"/>
            <a:ext cx="277815" cy="181930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or: Elbow 153">
            <a:extLst>
              <a:ext uri="{FF2B5EF4-FFF2-40B4-BE49-F238E27FC236}">
                <a16:creationId xmlns:a16="http://schemas.microsoft.com/office/drawing/2014/main" id="{63873E70-732F-44DA-A7C2-34097C873580}"/>
              </a:ext>
            </a:extLst>
          </p:cNvPr>
          <p:cNvCxnSpPr>
            <a:cxnSpLocks/>
            <a:stCxn id="119" idx="2"/>
            <a:endCxn id="130" idx="0"/>
          </p:cNvCxnSpPr>
          <p:nvPr/>
        </p:nvCxnSpPr>
        <p:spPr>
          <a:xfrm rot="16200000" flipH="1">
            <a:off x="5215339" y="5740392"/>
            <a:ext cx="277815" cy="9096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or: Elbow 155">
            <a:extLst>
              <a:ext uri="{FF2B5EF4-FFF2-40B4-BE49-F238E27FC236}">
                <a16:creationId xmlns:a16="http://schemas.microsoft.com/office/drawing/2014/main" id="{E6C89CF0-2E0A-405C-9F09-60695DB4DEF3}"/>
              </a:ext>
            </a:extLst>
          </p:cNvPr>
          <p:cNvCxnSpPr>
            <a:cxnSpLocks/>
            <a:stCxn id="121" idx="2"/>
            <a:endCxn id="134" idx="0"/>
          </p:cNvCxnSpPr>
          <p:nvPr/>
        </p:nvCxnSpPr>
        <p:spPr>
          <a:xfrm rot="16200000" flipH="1">
            <a:off x="7034643" y="5740392"/>
            <a:ext cx="277815" cy="9096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or: Elbow 173">
            <a:extLst>
              <a:ext uri="{FF2B5EF4-FFF2-40B4-BE49-F238E27FC236}">
                <a16:creationId xmlns:a16="http://schemas.microsoft.com/office/drawing/2014/main" id="{69D58BF1-BB13-474E-997B-1666BD204728}"/>
              </a:ext>
            </a:extLst>
          </p:cNvPr>
          <p:cNvCxnSpPr>
            <a:cxnSpLocks/>
            <a:stCxn id="123" idx="2"/>
            <a:endCxn id="136" idx="0"/>
          </p:cNvCxnSpPr>
          <p:nvPr/>
        </p:nvCxnSpPr>
        <p:spPr>
          <a:xfrm rot="16200000" flipH="1">
            <a:off x="8853947" y="5740392"/>
            <a:ext cx="277815" cy="9096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or: Elbow 174">
            <a:extLst>
              <a:ext uri="{FF2B5EF4-FFF2-40B4-BE49-F238E27FC236}">
                <a16:creationId xmlns:a16="http://schemas.microsoft.com/office/drawing/2014/main" id="{09D6E1F2-2A21-4F2F-89E0-ECFA6172B691}"/>
              </a:ext>
            </a:extLst>
          </p:cNvPr>
          <p:cNvCxnSpPr>
            <a:cxnSpLocks/>
            <a:stCxn id="125" idx="2"/>
            <a:endCxn id="139" idx="0"/>
          </p:cNvCxnSpPr>
          <p:nvPr/>
        </p:nvCxnSpPr>
        <p:spPr>
          <a:xfrm rot="16200000" flipH="1">
            <a:off x="10673250" y="5740392"/>
            <a:ext cx="277815" cy="90965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CEB18C0D-8829-4EE5-BF28-67C24414D93D}"/>
              </a:ext>
            </a:extLst>
          </p:cNvPr>
          <p:cNvCxnSpPr>
            <a:cxnSpLocks/>
            <a:stCxn id="80" idx="2"/>
            <a:endCxn id="102" idx="0"/>
          </p:cNvCxnSpPr>
          <p:nvPr/>
        </p:nvCxnSpPr>
        <p:spPr>
          <a:xfrm>
            <a:off x="5809072" y="2047866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BC0F2FF6-9712-499D-BDC7-C4C8EF00B56C}"/>
              </a:ext>
            </a:extLst>
          </p:cNvPr>
          <p:cNvCxnSpPr>
            <a:cxnSpLocks/>
            <a:stCxn id="93" idx="2"/>
            <a:endCxn id="104" idx="0"/>
          </p:cNvCxnSpPr>
          <p:nvPr/>
        </p:nvCxnSpPr>
        <p:spPr>
          <a:xfrm>
            <a:off x="7628376" y="2047866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9D4148E2-00F4-4C51-A025-3A5432BA829E}"/>
              </a:ext>
            </a:extLst>
          </p:cNvPr>
          <p:cNvCxnSpPr>
            <a:cxnSpLocks/>
            <a:stCxn id="99" idx="2"/>
            <a:endCxn id="105" idx="0"/>
          </p:cNvCxnSpPr>
          <p:nvPr/>
        </p:nvCxnSpPr>
        <p:spPr>
          <a:xfrm>
            <a:off x="9447680" y="2047866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FE2C5415-DADC-4E2F-B15C-C0E7ED57724D}"/>
              </a:ext>
            </a:extLst>
          </p:cNvPr>
          <p:cNvCxnSpPr>
            <a:cxnSpLocks/>
            <a:stCxn id="101" idx="2"/>
            <a:endCxn id="107" idx="0"/>
          </p:cNvCxnSpPr>
          <p:nvPr/>
        </p:nvCxnSpPr>
        <p:spPr>
          <a:xfrm>
            <a:off x="11266983" y="2047866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C5F9C3F8-39B5-4931-A7D1-E73D2F97A579}"/>
              </a:ext>
            </a:extLst>
          </p:cNvPr>
          <p:cNvCxnSpPr>
            <a:cxnSpLocks/>
            <a:stCxn id="104" idx="2"/>
            <a:endCxn id="108" idx="0"/>
          </p:cNvCxnSpPr>
          <p:nvPr/>
        </p:nvCxnSpPr>
        <p:spPr>
          <a:xfrm>
            <a:off x="7628376" y="2849555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41948C6E-DBF4-4CEB-AEF4-C037994029C5}"/>
              </a:ext>
            </a:extLst>
          </p:cNvPr>
          <p:cNvCxnSpPr>
            <a:cxnSpLocks/>
            <a:stCxn id="107" idx="2"/>
            <a:endCxn id="110" idx="0"/>
          </p:cNvCxnSpPr>
          <p:nvPr/>
        </p:nvCxnSpPr>
        <p:spPr>
          <a:xfrm>
            <a:off x="11266983" y="2849555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924B79A6-7750-4D1D-A6F1-055D6522EB0E}"/>
              </a:ext>
            </a:extLst>
          </p:cNvPr>
          <p:cNvCxnSpPr>
            <a:cxnSpLocks/>
            <a:stCxn id="113" idx="2"/>
            <a:endCxn id="118" idx="0"/>
          </p:cNvCxnSpPr>
          <p:nvPr/>
        </p:nvCxnSpPr>
        <p:spPr>
          <a:xfrm>
            <a:off x="11266983" y="4452933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DED6BCC2-0D86-4110-BC8C-C211BDF64A05}"/>
              </a:ext>
            </a:extLst>
          </p:cNvPr>
          <p:cNvCxnSpPr>
            <a:cxnSpLocks/>
            <a:stCxn id="118" idx="2"/>
            <a:endCxn id="126" idx="0"/>
          </p:cNvCxnSpPr>
          <p:nvPr/>
        </p:nvCxnSpPr>
        <p:spPr>
          <a:xfrm>
            <a:off x="11266983" y="5254622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D29F08AF-8BB5-426E-A211-9F60EA3B215C}"/>
              </a:ext>
            </a:extLst>
          </p:cNvPr>
          <p:cNvCxnSpPr>
            <a:cxnSpLocks/>
            <a:stCxn id="116" idx="2"/>
            <a:endCxn id="122" idx="0"/>
          </p:cNvCxnSpPr>
          <p:nvPr/>
        </p:nvCxnSpPr>
        <p:spPr>
          <a:xfrm>
            <a:off x="7628376" y="5254622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F121942B-CC9B-4B8B-B92D-69421305D0A2}"/>
              </a:ext>
            </a:extLst>
          </p:cNvPr>
          <p:cNvCxnSpPr>
            <a:cxnSpLocks/>
            <a:stCxn id="126" idx="2"/>
            <a:endCxn id="139" idx="0"/>
          </p:cNvCxnSpPr>
          <p:nvPr/>
        </p:nvCxnSpPr>
        <p:spPr>
          <a:xfrm>
            <a:off x="11266983" y="6056311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0302953B-875C-48CC-9224-9A1DE91D0847}"/>
              </a:ext>
            </a:extLst>
          </p:cNvPr>
          <p:cNvCxnSpPr>
            <a:cxnSpLocks/>
            <a:stCxn id="124" idx="2"/>
            <a:endCxn id="136" idx="0"/>
          </p:cNvCxnSpPr>
          <p:nvPr/>
        </p:nvCxnSpPr>
        <p:spPr>
          <a:xfrm>
            <a:off x="9447680" y="6056311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382AA8C3-BE0A-4001-AEC2-9962471C41B4}"/>
              </a:ext>
            </a:extLst>
          </p:cNvPr>
          <p:cNvCxnSpPr>
            <a:cxnSpLocks/>
            <a:stCxn id="122" idx="2"/>
            <a:endCxn id="134" idx="0"/>
          </p:cNvCxnSpPr>
          <p:nvPr/>
        </p:nvCxnSpPr>
        <p:spPr>
          <a:xfrm>
            <a:off x="7628376" y="6056311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DFE46254-0719-40A7-BA62-1C02598C4693}"/>
              </a:ext>
            </a:extLst>
          </p:cNvPr>
          <p:cNvCxnSpPr>
            <a:cxnSpLocks/>
            <a:stCxn id="120" idx="2"/>
            <a:endCxn id="130" idx="0"/>
          </p:cNvCxnSpPr>
          <p:nvPr/>
        </p:nvCxnSpPr>
        <p:spPr>
          <a:xfrm>
            <a:off x="5809072" y="6056311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or: Curved 188">
            <a:extLst>
              <a:ext uri="{FF2B5EF4-FFF2-40B4-BE49-F238E27FC236}">
                <a16:creationId xmlns:a16="http://schemas.microsoft.com/office/drawing/2014/main" id="{82F37F28-BA77-4EBE-BD31-8CB07B3FA850}"/>
              </a:ext>
            </a:extLst>
          </p:cNvPr>
          <p:cNvCxnSpPr>
            <a:stCxn id="113" idx="2"/>
            <a:endCxn id="116" idx="0"/>
          </p:cNvCxnSpPr>
          <p:nvPr/>
        </p:nvCxnSpPr>
        <p:spPr>
          <a:xfrm rot="5400000">
            <a:off x="9308773" y="2772537"/>
            <a:ext cx="277815" cy="363860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ctor: Curved 189">
            <a:extLst>
              <a:ext uri="{FF2B5EF4-FFF2-40B4-BE49-F238E27FC236}">
                <a16:creationId xmlns:a16="http://schemas.microsoft.com/office/drawing/2014/main" id="{4FA81D66-FB3B-44A1-8A6A-AFABF9A26BC2}"/>
              </a:ext>
            </a:extLst>
          </p:cNvPr>
          <p:cNvCxnSpPr>
            <a:cxnSpLocks/>
            <a:stCxn id="118" idx="2"/>
            <a:endCxn id="124" idx="0"/>
          </p:cNvCxnSpPr>
          <p:nvPr/>
        </p:nvCxnSpPr>
        <p:spPr>
          <a:xfrm rot="5400000">
            <a:off x="10218425" y="4483878"/>
            <a:ext cx="277815" cy="1819303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or: Curved 190">
            <a:extLst>
              <a:ext uri="{FF2B5EF4-FFF2-40B4-BE49-F238E27FC236}">
                <a16:creationId xmlns:a16="http://schemas.microsoft.com/office/drawing/2014/main" id="{DA769742-E6E0-4E67-A57C-170954D8C80A}"/>
              </a:ext>
            </a:extLst>
          </p:cNvPr>
          <p:cNvCxnSpPr>
            <a:cxnSpLocks/>
            <a:stCxn id="116" idx="2"/>
            <a:endCxn id="120" idx="0"/>
          </p:cNvCxnSpPr>
          <p:nvPr/>
        </p:nvCxnSpPr>
        <p:spPr>
          <a:xfrm rot="5400000">
            <a:off x="6579817" y="4483877"/>
            <a:ext cx="277815" cy="181930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ctor: Curved 191">
            <a:extLst>
              <a:ext uri="{FF2B5EF4-FFF2-40B4-BE49-F238E27FC236}">
                <a16:creationId xmlns:a16="http://schemas.microsoft.com/office/drawing/2014/main" id="{6494A184-993A-49E3-9D02-5F07EAB2F5BD}"/>
              </a:ext>
            </a:extLst>
          </p:cNvPr>
          <p:cNvCxnSpPr>
            <a:cxnSpLocks/>
            <a:stCxn id="126" idx="2"/>
            <a:endCxn id="138" idx="0"/>
          </p:cNvCxnSpPr>
          <p:nvPr/>
        </p:nvCxnSpPr>
        <p:spPr>
          <a:xfrm rot="5400000">
            <a:off x="10673251" y="5740393"/>
            <a:ext cx="277815" cy="909651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or: Curved 192">
            <a:extLst>
              <a:ext uri="{FF2B5EF4-FFF2-40B4-BE49-F238E27FC236}">
                <a16:creationId xmlns:a16="http://schemas.microsoft.com/office/drawing/2014/main" id="{48F11B37-BE80-471F-B6E3-548BEF44D94C}"/>
              </a:ext>
            </a:extLst>
          </p:cNvPr>
          <p:cNvCxnSpPr>
            <a:cxnSpLocks/>
            <a:stCxn id="124" idx="2"/>
            <a:endCxn id="135" idx="0"/>
          </p:cNvCxnSpPr>
          <p:nvPr/>
        </p:nvCxnSpPr>
        <p:spPr>
          <a:xfrm rot="5400000">
            <a:off x="8853947" y="5740392"/>
            <a:ext cx="277815" cy="90965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or: Curved 193">
            <a:extLst>
              <a:ext uri="{FF2B5EF4-FFF2-40B4-BE49-F238E27FC236}">
                <a16:creationId xmlns:a16="http://schemas.microsoft.com/office/drawing/2014/main" id="{16CD1E65-8D5D-4EBE-94EC-7B31FE9ED36F}"/>
              </a:ext>
            </a:extLst>
          </p:cNvPr>
          <p:cNvCxnSpPr>
            <a:cxnSpLocks/>
            <a:stCxn id="122" idx="2"/>
            <a:endCxn id="132" idx="0"/>
          </p:cNvCxnSpPr>
          <p:nvPr/>
        </p:nvCxnSpPr>
        <p:spPr>
          <a:xfrm rot="5400000">
            <a:off x="7034643" y="5740392"/>
            <a:ext cx="277815" cy="90965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or: Curved 194">
            <a:extLst>
              <a:ext uri="{FF2B5EF4-FFF2-40B4-BE49-F238E27FC236}">
                <a16:creationId xmlns:a16="http://schemas.microsoft.com/office/drawing/2014/main" id="{DB49E542-82D0-4A8F-97E9-2A7017F24317}"/>
              </a:ext>
            </a:extLst>
          </p:cNvPr>
          <p:cNvCxnSpPr>
            <a:cxnSpLocks/>
            <a:stCxn id="120" idx="2"/>
            <a:endCxn id="128" idx="0"/>
          </p:cNvCxnSpPr>
          <p:nvPr/>
        </p:nvCxnSpPr>
        <p:spPr>
          <a:xfrm rot="5400000">
            <a:off x="5215339" y="5740392"/>
            <a:ext cx="277815" cy="90965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Arrow: Left 196">
            <a:extLst>
              <a:ext uri="{FF2B5EF4-FFF2-40B4-BE49-F238E27FC236}">
                <a16:creationId xmlns:a16="http://schemas.microsoft.com/office/drawing/2014/main" id="{A7544D86-AFBD-4964-BF39-31633909F381}"/>
              </a:ext>
            </a:extLst>
          </p:cNvPr>
          <p:cNvSpPr/>
          <p:nvPr/>
        </p:nvSpPr>
        <p:spPr>
          <a:xfrm rot="16200000">
            <a:off x="9315319" y="3981318"/>
            <a:ext cx="5334008" cy="419355"/>
          </a:xfrm>
          <a:prstGeom prst="leftArrow">
            <a:avLst>
              <a:gd name="adj1" fmla="val 54820"/>
              <a:gd name="adj2" fmla="val 100114"/>
            </a:avLst>
          </a:prstGeom>
          <a:solidFill>
            <a:srgbClr val="002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Time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4108EFE-A031-4D01-8233-69A9C3774576}"/>
              </a:ext>
            </a:extLst>
          </p:cNvPr>
          <p:cNvSpPr/>
          <p:nvPr/>
        </p:nvSpPr>
        <p:spPr>
          <a:xfrm>
            <a:off x="10947896" y="6334126"/>
            <a:ext cx="638173" cy="52387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28</a:t>
            </a:r>
            <a:endParaRPr lang="en-US" sz="2800" b="1" baseline="-25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1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4" grpId="0"/>
      <p:bldP spid="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FDDA1C6C-80B9-4239-9291-B4200D70773F}"/>
              </a:ext>
            </a:extLst>
          </p:cNvPr>
          <p:cNvSpPr/>
          <p:nvPr/>
        </p:nvSpPr>
        <p:spPr>
          <a:xfrm>
            <a:off x="3568373" y="4445172"/>
            <a:ext cx="527096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A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A5C"/>
                </a:solidFill>
                <a:latin typeface="Consolas" panose="020B0609020204030204" pitchFamily="49" charset="0"/>
              </a:rPr>
              <a:t>I</a:t>
            </a:r>
            <a:endParaRPr lang="en-US" sz="2400" b="1" baseline="-25000">
              <a:solidFill>
                <a:srgbClr val="002A5C"/>
              </a:solidFill>
              <a:latin typeface="Consolas" panose="020B0609020204030204" pitchFamily="49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DE644B7-763E-4BBB-AA62-77B936EE085D}"/>
              </a:ext>
            </a:extLst>
          </p:cNvPr>
          <p:cNvSpPr/>
          <p:nvPr/>
        </p:nvSpPr>
        <p:spPr>
          <a:xfrm>
            <a:off x="4480821" y="4445172"/>
            <a:ext cx="527096" cy="523220"/>
          </a:xfrm>
          <a:prstGeom prst="rect">
            <a:avLst/>
          </a:prstGeom>
          <a:solidFill>
            <a:srgbClr val="8C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G</a:t>
            </a:r>
            <a:r>
              <a:rPr lang="en-US" sz="2400" b="1" baseline="-25000"/>
              <a:t>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55C2D38-BCAD-4BF4-B057-A812AE1AC05C}"/>
              </a:ext>
            </a:extLst>
          </p:cNvPr>
          <p:cNvSpPr/>
          <p:nvPr/>
        </p:nvSpPr>
        <p:spPr>
          <a:xfrm>
            <a:off x="5393269" y="4445172"/>
            <a:ext cx="527096" cy="523220"/>
          </a:xfrm>
          <a:prstGeom prst="rect">
            <a:avLst/>
          </a:prstGeom>
          <a:solidFill>
            <a:srgbClr val="8C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G</a:t>
            </a:r>
            <a:r>
              <a:rPr lang="en-US" sz="2400" b="1" baseline="-25000"/>
              <a:t>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05976D-FAC0-4F46-B81C-3A6693E90B09}"/>
              </a:ext>
            </a:extLst>
          </p:cNvPr>
          <p:cNvSpPr/>
          <p:nvPr/>
        </p:nvSpPr>
        <p:spPr>
          <a:xfrm>
            <a:off x="6305717" y="4445172"/>
            <a:ext cx="527096" cy="523220"/>
          </a:xfrm>
          <a:prstGeom prst="rect">
            <a:avLst/>
          </a:prstGeom>
          <a:solidFill>
            <a:srgbClr val="8C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G</a:t>
            </a:r>
            <a:r>
              <a:rPr lang="en-US" sz="2400" b="1" baseline="-25000"/>
              <a:t>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28F82C0-61B5-4402-A098-81EE4F0ECE24}"/>
              </a:ext>
            </a:extLst>
          </p:cNvPr>
          <p:cNvSpPr/>
          <p:nvPr/>
        </p:nvSpPr>
        <p:spPr>
          <a:xfrm>
            <a:off x="7218165" y="4445172"/>
            <a:ext cx="527096" cy="523220"/>
          </a:xfrm>
          <a:prstGeom prst="rect">
            <a:avLst/>
          </a:prstGeom>
          <a:solidFill>
            <a:srgbClr val="8C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G</a:t>
            </a:r>
            <a:r>
              <a:rPr lang="en-US" sz="2400" b="1" baseline="-25000"/>
              <a:t>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12432BB-D7FC-4410-BC6B-BB91BD4B8EB6}"/>
              </a:ext>
            </a:extLst>
          </p:cNvPr>
          <p:cNvSpPr/>
          <p:nvPr/>
        </p:nvSpPr>
        <p:spPr>
          <a:xfrm>
            <a:off x="8130613" y="4445172"/>
            <a:ext cx="527096" cy="523220"/>
          </a:xfrm>
          <a:prstGeom prst="rect">
            <a:avLst/>
          </a:prstGeom>
          <a:solidFill>
            <a:srgbClr val="8C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G</a:t>
            </a:r>
            <a:r>
              <a:rPr lang="en-US" sz="2400" b="1" baseline="-25000"/>
              <a:t>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A9EDE30-A56C-4E3B-A279-D3EFC0374299}"/>
              </a:ext>
            </a:extLst>
          </p:cNvPr>
          <p:cNvSpPr/>
          <p:nvPr/>
        </p:nvSpPr>
        <p:spPr>
          <a:xfrm>
            <a:off x="9043061" y="4445172"/>
            <a:ext cx="527096" cy="523220"/>
          </a:xfrm>
          <a:prstGeom prst="rect">
            <a:avLst/>
          </a:prstGeom>
          <a:solidFill>
            <a:srgbClr val="8C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G</a:t>
            </a:r>
            <a:r>
              <a:rPr lang="en-US" sz="2400" b="1" baseline="-25000"/>
              <a:t>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E2D7AFE-26A0-42F6-A095-F9172DB16F28}"/>
              </a:ext>
            </a:extLst>
          </p:cNvPr>
          <p:cNvSpPr/>
          <p:nvPr/>
        </p:nvSpPr>
        <p:spPr>
          <a:xfrm>
            <a:off x="9955506" y="4445172"/>
            <a:ext cx="527096" cy="523220"/>
          </a:xfrm>
          <a:prstGeom prst="rect">
            <a:avLst/>
          </a:prstGeom>
          <a:solidFill>
            <a:srgbClr val="8C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G</a:t>
            </a:r>
            <a:r>
              <a:rPr lang="en-US" sz="2400" b="1" baseline="-25000"/>
              <a:t>1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AEF497D-169F-41AC-AFEA-FCECEC651696}"/>
              </a:ext>
            </a:extLst>
          </p:cNvPr>
          <p:cNvSpPr/>
          <p:nvPr/>
        </p:nvSpPr>
        <p:spPr>
          <a:xfrm>
            <a:off x="3568373" y="4441919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C039838-1A30-4B1F-9CBF-5ABAF83A0EEF}"/>
              </a:ext>
            </a:extLst>
          </p:cNvPr>
          <p:cNvSpPr/>
          <p:nvPr/>
        </p:nvSpPr>
        <p:spPr>
          <a:xfrm>
            <a:off x="4480821" y="4441919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8800446-582C-4111-BEAD-9A94A45FC925}"/>
              </a:ext>
            </a:extLst>
          </p:cNvPr>
          <p:cNvSpPr/>
          <p:nvPr/>
        </p:nvSpPr>
        <p:spPr>
          <a:xfrm>
            <a:off x="5393269" y="4441919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214C88F-5657-4753-B65A-D664AFA6ACD0}"/>
              </a:ext>
            </a:extLst>
          </p:cNvPr>
          <p:cNvSpPr/>
          <p:nvPr/>
        </p:nvSpPr>
        <p:spPr>
          <a:xfrm>
            <a:off x="6305717" y="4441919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A0B6C2C-F7D0-454A-9817-E5443CC7CF67}"/>
              </a:ext>
            </a:extLst>
          </p:cNvPr>
          <p:cNvSpPr/>
          <p:nvPr/>
        </p:nvSpPr>
        <p:spPr>
          <a:xfrm>
            <a:off x="7218165" y="4441919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F0F3BB1-35AD-4F89-9440-83B607CF4313}"/>
              </a:ext>
            </a:extLst>
          </p:cNvPr>
          <p:cNvSpPr/>
          <p:nvPr/>
        </p:nvSpPr>
        <p:spPr>
          <a:xfrm>
            <a:off x="8130613" y="4441919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EB57702-FF9B-4588-8D2E-95A68C49A2A3}"/>
              </a:ext>
            </a:extLst>
          </p:cNvPr>
          <p:cNvSpPr/>
          <p:nvPr/>
        </p:nvSpPr>
        <p:spPr>
          <a:xfrm>
            <a:off x="9043061" y="4441919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A9E97E3-7961-4466-9453-4746F4C6364B}"/>
              </a:ext>
            </a:extLst>
          </p:cNvPr>
          <p:cNvSpPr/>
          <p:nvPr/>
        </p:nvSpPr>
        <p:spPr>
          <a:xfrm>
            <a:off x="9955506" y="4441919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C8BA7A-8FAD-45BF-9903-18C106819AD6}"/>
              </a:ext>
            </a:extLst>
          </p:cNvPr>
          <p:cNvSpPr/>
          <p:nvPr/>
        </p:nvSpPr>
        <p:spPr>
          <a:xfrm>
            <a:off x="3568373" y="2366029"/>
            <a:ext cx="527096" cy="523220"/>
          </a:xfrm>
          <a:prstGeom prst="rect">
            <a:avLst/>
          </a:prstGeom>
          <a:solidFill>
            <a:srgbClr val="8C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G</a:t>
            </a:r>
            <a:r>
              <a:rPr lang="en-US" sz="2400" b="1" baseline="-25000"/>
              <a:t>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15F9B9-F1CB-41E5-9786-D4CD6336F427}"/>
              </a:ext>
            </a:extLst>
          </p:cNvPr>
          <p:cNvSpPr/>
          <p:nvPr/>
        </p:nvSpPr>
        <p:spPr>
          <a:xfrm>
            <a:off x="4480821" y="2366029"/>
            <a:ext cx="527096" cy="523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J</a:t>
            </a:r>
            <a:r>
              <a:rPr lang="en-US" sz="2400" b="1" baseline="-25000"/>
              <a:t>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EE01654-AC03-46C4-9F0D-640499835D3F}"/>
              </a:ext>
            </a:extLst>
          </p:cNvPr>
          <p:cNvSpPr/>
          <p:nvPr/>
        </p:nvSpPr>
        <p:spPr>
          <a:xfrm>
            <a:off x="5393269" y="2366029"/>
            <a:ext cx="527096" cy="523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J</a:t>
            </a:r>
            <a:r>
              <a:rPr lang="en-US" sz="2400" b="1" baseline="-25000"/>
              <a:t>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A8657B-1716-42F7-A92E-0E8309C13A84}"/>
              </a:ext>
            </a:extLst>
          </p:cNvPr>
          <p:cNvSpPr/>
          <p:nvPr/>
        </p:nvSpPr>
        <p:spPr>
          <a:xfrm>
            <a:off x="6305717" y="2366029"/>
            <a:ext cx="527096" cy="523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J</a:t>
            </a:r>
            <a:r>
              <a:rPr lang="en-US" sz="2400" b="1" baseline="-25000"/>
              <a:t>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A39A6C0-7A74-4B5D-B45C-B9E1C67EDDB4}"/>
              </a:ext>
            </a:extLst>
          </p:cNvPr>
          <p:cNvSpPr/>
          <p:nvPr/>
        </p:nvSpPr>
        <p:spPr>
          <a:xfrm>
            <a:off x="7218165" y="2366029"/>
            <a:ext cx="527096" cy="523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J</a:t>
            </a:r>
            <a:r>
              <a:rPr lang="en-US" sz="2400" b="1" baseline="-25000"/>
              <a:t>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4EAA7E1-C986-44C3-835D-21510DE68236}"/>
              </a:ext>
            </a:extLst>
          </p:cNvPr>
          <p:cNvSpPr/>
          <p:nvPr/>
        </p:nvSpPr>
        <p:spPr>
          <a:xfrm>
            <a:off x="8130613" y="2366029"/>
            <a:ext cx="527096" cy="523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J</a:t>
            </a:r>
            <a:r>
              <a:rPr lang="en-US" sz="2400" b="1" baseline="-25000"/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018F4EF-9C9C-44C6-AD99-369F42E4B108}"/>
              </a:ext>
            </a:extLst>
          </p:cNvPr>
          <p:cNvSpPr/>
          <p:nvPr/>
        </p:nvSpPr>
        <p:spPr>
          <a:xfrm>
            <a:off x="9043061" y="2366029"/>
            <a:ext cx="527096" cy="523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J</a:t>
            </a:r>
            <a:r>
              <a:rPr lang="en-US" sz="2400" b="1" baseline="-25000"/>
              <a:t>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B68CC07-0864-488D-8E68-7C5425C658BB}"/>
              </a:ext>
            </a:extLst>
          </p:cNvPr>
          <p:cNvSpPr/>
          <p:nvPr/>
        </p:nvSpPr>
        <p:spPr>
          <a:xfrm>
            <a:off x="9955506" y="2366029"/>
            <a:ext cx="527096" cy="523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J</a:t>
            </a:r>
            <a:r>
              <a:rPr lang="en-US" sz="2400" b="1" baseline="-25000"/>
              <a:t>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A324639-9D98-4B95-8ECD-B6AC9B6F2479}"/>
              </a:ext>
            </a:extLst>
          </p:cNvPr>
          <p:cNvSpPr/>
          <p:nvPr/>
        </p:nvSpPr>
        <p:spPr>
          <a:xfrm>
            <a:off x="3576508" y="2366029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819CEAB-2194-45FC-8ECA-70DA6F422DC7}"/>
              </a:ext>
            </a:extLst>
          </p:cNvPr>
          <p:cNvSpPr/>
          <p:nvPr/>
        </p:nvSpPr>
        <p:spPr>
          <a:xfrm>
            <a:off x="4488956" y="2366029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6886567-F873-49CC-9D12-0937D06AD1D1}"/>
              </a:ext>
            </a:extLst>
          </p:cNvPr>
          <p:cNvSpPr/>
          <p:nvPr/>
        </p:nvSpPr>
        <p:spPr>
          <a:xfrm>
            <a:off x="5401404" y="2366029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770A735-F08C-464A-B98B-F36B4CD548BC}"/>
              </a:ext>
            </a:extLst>
          </p:cNvPr>
          <p:cNvSpPr/>
          <p:nvPr/>
        </p:nvSpPr>
        <p:spPr>
          <a:xfrm>
            <a:off x="6313852" y="2366029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1D65A32-B5D8-4088-AAEF-7C66089A2544}"/>
              </a:ext>
            </a:extLst>
          </p:cNvPr>
          <p:cNvSpPr/>
          <p:nvPr/>
        </p:nvSpPr>
        <p:spPr>
          <a:xfrm>
            <a:off x="7226300" y="2366029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1BBE2BB-1ED1-4C2B-9BDC-EFF4C9D68C7E}"/>
              </a:ext>
            </a:extLst>
          </p:cNvPr>
          <p:cNvSpPr/>
          <p:nvPr/>
        </p:nvSpPr>
        <p:spPr>
          <a:xfrm>
            <a:off x="8138748" y="2366029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B1E0DE5-E55E-487D-B64A-C2C067C7DF49}"/>
              </a:ext>
            </a:extLst>
          </p:cNvPr>
          <p:cNvSpPr/>
          <p:nvPr/>
        </p:nvSpPr>
        <p:spPr>
          <a:xfrm>
            <a:off x="9051196" y="2366029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A454B17-A7A5-4146-989C-FC7E470242B9}"/>
              </a:ext>
            </a:extLst>
          </p:cNvPr>
          <p:cNvSpPr/>
          <p:nvPr/>
        </p:nvSpPr>
        <p:spPr>
          <a:xfrm>
            <a:off x="9963641" y="2366029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D6BD8-869F-4C44-B63B-F578D277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A5C"/>
                </a:solidFill>
              </a:rPr>
              <a:t>Reformulate BP as a Scan Operation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02CAAF-11DF-4606-8E70-90916526C8ED}"/>
              </a:ext>
            </a:extLst>
          </p:cNvPr>
          <p:cNvSpPr txBox="1"/>
          <p:nvPr/>
        </p:nvSpPr>
        <p:spPr>
          <a:xfrm>
            <a:off x="844309" y="2366029"/>
            <a:ext cx="2528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Input sequence: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9415BA-5D7F-40E7-AD66-B8ADA2F94B91}"/>
              </a:ext>
            </a:extLst>
          </p:cNvPr>
          <p:cNvSpPr txBox="1"/>
          <p:nvPr/>
        </p:nvSpPr>
        <p:spPr>
          <a:xfrm>
            <a:off x="838199" y="1686155"/>
            <a:ext cx="4372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Binary</a:t>
            </a:r>
            <a:r>
              <a:rPr lang="en-US" sz="2800"/>
              <a:t>, </a:t>
            </a:r>
            <a:r>
              <a:rPr lang="en-US" sz="2800" b="1" dirty="0"/>
              <a:t>associative</a:t>
            </a:r>
            <a:r>
              <a:rPr lang="en-US" sz="2800"/>
              <a:t> operator: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9B699C-8AC6-444D-A2B7-87E178C32F87}"/>
              </a:ext>
            </a:extLst>
          </p:cNvPr>
          <p:cNvSpPr txBox="1"/>
          <p:nvPr/>
        </p:nvSpPr>
        <p:spPr>
          <a:xfrm>
            <a:off x="844308" y="4438822"/>
            <a:ext cx="2528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Exclusive scan: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F7C084-1C26-4156-AD21-8A2E52267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13</a:t>
            </a:fld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E2476EB-8D22-468E-AED0-649B96B18C53}"/>
              </a:ext>
            </a:extLst>
          </p:cNvPr>
          <p:cNvSpPr txBox="1"/>
          <p:nvPr/>
        </p:nvSpPr>
        <p:spPr>
          <a:xfrm>
            <a:off x="5210978" y="1686155"/>
            <a:ext cx="1807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A ◊ B = BA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2D3EE79-D819-4BE9-BB5B-D861C2514FB7}"/>
                  </a:ext>
                </a:extLst>
              </p:cNvPr>
              <p:cNvSpPr txBox="1"/>
              <p:nvPr/>
            </p:nvSpPr>
            <p:spPr>
              <a:xfrm>
                <a:off x="9570157" y="1042373"/>
                <a:ext cx="1401949" cy="4060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b="1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</a:t>
                </a:r>
                <a:r>
                  <a:rPr lang="en-US" sz="2400" b="1" i="1" baseline="-25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sz="2400" b="1"/>
                  <a:t> </a:t>
                </a:r>
                <a:r>
                  <a:rPr lang="en-US" sz="24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400" b="1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𝜵</m:t>
                        </m:r>
                      </m:e>
                      <m:sub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endParaRPr lang="en-US" sz="2400" b="1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2D3EE79-D819-4BE9-BB5B-D861C2514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157" y="1042373"/>
                <a:ext cx="1401949" cy="406009"/>
              </a:xfrm>
              <a:prstGeom prst="rect">
                <a:avLst/>
              </a:prstGeom>
              <a:blipFill>
                <a:blip r:embed="rId3"/>
                <a:stretch>
                  <a:fillRect l="-13478" t="-25373" b="-32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455095F-ED69-442D-BB47-A373037CD321}"/>
                  </a:ext>
                </a:extLst>
              </p:cNvPr>
              <p:cNvSpPr txBox="1"/>
              <p:nvPr/>
            </p:nvSpPr>
            <p:spPr>
              <a:xfrm>
                <a:off x="9570157" y="1448382"/>
                <a:ext cx="1962553" cy="6853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b="1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J</a:t>
                </a:r>
                <a:r>
                  <a:rPr lang="en-US" sz="2400" b="1" i="1" baseline="-25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i+1 </a:t>
                </a:r>
                <a:r>
                  <a:rPr lang="en-US" sz="24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400" b="1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𝝏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𝝏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endParaRPr lang="en-US" sz="2400" b="1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455095F-ED69-442D-BB47-A373037CD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157" y="1448382"/>
                <a:ext cx="1962553" cy="685380"/>
              </a:xfrm>
              <a:prstGeom prst="rect">
                <a:avLst/>
              </a:prstGeom>
              <a:blipFill>
                <a:blip r:embed="rId4"/>
                <a:stretch>
                  <a:fillRect l="-9627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63A31E0A-5D2E-4B5E-9750-E5A7D690E672}"/>
              </a:ext>
            </a:extLst>
          </p:cNvPr>
          <p:cNvSpPr txBox="1"/>
          <p:nvPr/>
        </p:nvSpPr>
        <p:spPr>
          <a:xfrm>
            <a:off x="838199" y="5334337"/>
            <a:ext cx="10133907" cy="523220"/>
          </a:xfrm>
          <a:prstGeom prst="rect">
            <a:avLst/>
          </a:prstGeom>
          <a:noFill/>
          <a:ln w="38100">
            <a:solidFill>
              <a:srgbClr val="002A5C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Key Insight</a:t>
            </a:r>
            <a:r>
              <a:rPr lang="en-US" sz="2800" u="sng" dirty="0"/>
              <a:t>:</a:t>
            </a:r>
            <a:r>
              <a:rPr lang="en-US" sz="2800" dirty="0"/>
              <a:t> </a:t>
            </a:r>
            <a:r>
              <a:rPr lang="en-US" sz="2800" b="1" dirty="0"/>
              <a:t>matrix multiplication</a:t>
            </a:r>
            <a:r>
              <a:rPr lang="en-US" sz="2800" b="1" dirty="0">
                <a:solidFill>
                  <a:srgbClr val="8C468C"/>
                </a:solidFill>
              </a:rPr>
              <a:t> </a:t>
            </a:r>
            <a:r>
              <a:rPr lang="en-US" sz="2800" dirty="0"/>
              <a:t>in</a:t>
            </a:r>
            <a:r>
              <a:rPr lang="en-US" sz="2800" b="1" dirty="0">
                <a:solidFill>
                  <a:srgbClr val="8C468C"/>
                </a:solidFill>
              </a:rPr>
              <a:t> </a:t>
            </a:r>
            <a:r>
              <a:rPr lang="en-US" sz="2800" b="1" dirty="0"/>
              <a:t>BP</a:t>
            </a:r>
            <a:r>
              <a:rPr lang="en-US" sz="2800" b="1" dirty="0">
                <a:solidFill>
                  <a:srgbClr val="8C468C"/>
                </a:solidFill>
              </a:rPr>
              <a:t> </a:t>
            </a:r>
            <a:r>
              <a:rPr lang="en-US" sz="2800" dirty="0"/>
              <a:t>is also </a:t>
            </a:r>
            <a:r>
              <a:rPr lang="en-US" sz="2800" b="1" dirty="0"/>
              <a:t>binary</a:t>
            </a:r>
            <a:r>
              <a:rPr lang="en-US" sz="2800" dirty="0"/>
              <a:t> &amp; </a:t>
            </a:r>
            <a:r>
              <a:rPr lang="en-US" sz="2800" b="1" dirty="0"/>
              <a:t>associative</a:t>
            </a:r>
            <a:r>
              <a:rPr lang="en-US" sz="2800" dirty="0"/>
              <a:t>!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2088E83-C7AD-4131-9EE7-D801948DD1C6}"/>
              </a:ext>
            </a:extLst>
          </p:cNvPr>
          <p:cNvSpPr txBox="1"/>
          <p:nvPr/>
        </p:nvSpPr>
        <p:spPr>
          <a:xfrm>
            <a:off x="5090997" y="1685368"/>
            <a:ext cx="364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E2562DA-B98D-4C7B-AE7D-96E9C35A973A}"/>
              </a:ext>
            </a:extLst>
          </p:cNvPr>
          <p:cNvSpPr txBox="1"/>
          <p:nvPr/>
        </p:nvSpPr>
        <p:spPr>
          <a:xfrm>
            <a:off x="7187307" y="1690688"/>
            <a:ext cx="1423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Identity: </a:t>
            </a:r>
            <a:endParaRPr lang="en-US" sz="2800" b="1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92BD56D-6A3F-46CF-AF7C-E0119B125243}"/>
              </a:ext>
            </a:extLst>
          </p:cNvPr>
          <p:cNvSpPr txBox="1"/>
          <p:nvPr/>
        </p:nvSpPr>
        <p:spPr>
          <a:xfrm>
            <a:off x="8446472" y="1693941"/>
            <a:ext cx="422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onsolas" panose="020B0609020204030204" pitchFamily="49" charset="0"/>
              </a:rPr>
              <a:t>I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37E522C-824E-4387-93A3-C873722AA66C}"/>
              </a:ext>
            </a:extLst>
          </p:cNvPr>
          <p:cNvSpPr txBox="1"/>
          <p:nvPr/>
        </p:nvSpPr>
        <p:spPr>
          <a:xfrm>
            <a:off x="8446472" y="1693941"/>
            <a:ext cx="422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4608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26" grpId="0" animBg="1"/>
      <p:bldP spid="37" grpId="0" animBg="1"/>
      <p:bldP spid="38" grpId="0" animBg="1"/>
      <p:bldP spid="39" grpId="0" animBg="1"/>
      <p:bldP spid="40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2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46" grpId="0"/>
      <p:bldP spid="47" grpId="0"/>
      <p:bldP spid="67" grpId="0" animBg="1"/>
      <p:bldP spid="86" grpId="0"/>
      <p:bldP spid="104" grpId="0"/>
      <p:bldP spid="1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6BD8-869F-4C44-B63B-F578D277B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31029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2A5C"/>
                </a:solidFill>
              </a:rPr>
              <a:t>Scale BP by </a:t>
            </a:r>
            <a:r>
              <a:rPr lang="en-US" b="1" dirty="0" err="1">
                <a:solidFill>
                  <a:srgbClr val="002A5C"/>
                </a:solidFill>
              </a:rPr>
              <a:t>Blelloch</a:t>
            </a:r>
            <a:r>
              <a:rPr lang="en-US" b="1" dirty="0">
                <a:solidFill>
                  <a:srgbClr val="002A5C"/>
                </a:solidFill>
              </a:rPr>
              <a:t> Scan</a:t>
            </a:r>
          </a:p>
        </p:txBody>
      </p:sp>
      <p:sp>
        <p:nvSpPr>
          <p:cNvPr id="81" name="Left Brace 80">
            <a:extLst>
              <a:ext uri="{FF2B5EF4-FFF2-40B4-BE49-F238E27FC236}">
                <a16:creationId xmlns:a16="http://schemas.microsoft.com/office/drawing/2014/main" id="{E81C9A18-38EA-49AD-81DE-F69EA9894A3E}"/>
              </a:ext>
            </a:extLst>
          </p:cNvPr>
          <p:cNvSpPr/>
          <p:nvPr/>
        </p:nvSpPr>
        <p:spPr>
          <a:xfrm>
            <a:off x="4102585" y="1523992"/>
            <a:ext cx="412536" cy="5334007"/>
          </a:xfrm>
          <a:prstGeom prst="leftBrace">
            <a:avLst>
              <a:gd name="adj1" fmla="val 104416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7DF4966-2DAF-4D23-9472-3C0B6A82C481}"/>
              </a:ext>
            </a:extLst>
          </p:cNvPr>
          <p:cNvSpPr txBox="1"/>
          <p:nvPr/>
        </p:nvSpPr>
        <p:spPr>
          <a:xfrm>
            <a:off x="2998598" y="3927915"/>
            <a:ext cx="1069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2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2logn</a:t>
            </a:r>
            <a:endParaRPr lang="en-US" sz="2800" b="1" dirty="0">
              <a:solidFill>
                <a:srgbClr val="00823B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50F2A83-BBD1-41F4-BFA8-09AAF15D999E}"/>
              </a:ext>
            </a:extLst>
          </p:cNvPr>
          <p:cNvSpPr txBox="1"/>
          <p:nvPr/>
        </p:nvSpPr>
        <p:spPr>
          <a:xfrm>
            <a:off x="605930" y="3497027"/>
            <a:ext cx="2397337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23B"/>
                </a:solidFill>
              </a:rPr>
              <a:t>Logarithmic</a:t>
            </a:r>
            <a:r>
              <a:rPr lang="en-US" sz="2800" dirty="0"/>
              <a:t> steps along the critical path!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CA26118-B6E0-41B9-959D-30C65782E368}"/>
              </a:ext>
            </a:extLst>
          </p:cNvPr>
          <p:cNvSpPr/>
          <p:nvPr/>
        </p:nvSpPr>
        <p:spPr>
          <a:xfrm>
            <a:off x="4580333" y="1523992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FA8911E-B556-41EC-BCF2-F6B6D19B049C}"/>
              </a:ext>
            </a:extLst>
          </p:cNvPr>
          <p:cNvSpPr/>
          <p:nvPr/>
        </p:nvSpPr>
        <p:spPr>
          <a:xfrm>
            <a:off x="5489985" y="1523992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3BFFDAD-15FB-4D30-BB2D-81D1002ACDBD}"/>
              </a:ext>
            </a:extLst>
          </p:cNvPr>
          <p:cNvSpPr/>
          <p:nvPr/>
        </p:nvSpPr>
        <p:spPr>
          <a:xfrm>
            <a:off x="6399637" y="1523992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15F8C26-A98A-4C2C-BB88-478D2B1D1B22}"/>
              </a:ext>
            </a:extLst>
          </p:cNvPr>
          <p:cNvSpPr/>
          <p:nvPr/>
        </p:nvSpPr>
        <p:spPr>
          <a:xfrm>
            <a:off x="7309289" y="1523992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4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C7F3422-1530-45E5-8B07-40865958177D}"/>
              </a:ext>
            </a:extLst>
          </p:cNvPr>
          <p:cNvSpPr/>
          <p:nvPr/>
        </p:nvSpPr>
        <p:spPr>
          <a:xfrm>
            <a:off x="8218941" y="1523992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5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239F2A5-AC60-487F-9E15-D11EF5851FB1}"/>
              </a:ext>
            </a:extLst>
          </p:cNvPr>
          <p:cNvSpPr/>
          <p:nvPr/>
        </p:nvSpPr>
        <p:spPr>
          <a:xfrm>
            <a:off x="9128593" y="1523992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6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15E425D-1E3B-4E1E-ACEF-1D1295AF5EB7}"/>
              </a:ext>
            </a:extLst>
          </p:cNvPr>
          <p:cNvSpPr/>
          <p:nvPr/>
        </p:nvSpPr>
        <p:spPr>
          <a:xfrm>
            <a:off x="10038245" y="1523992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7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1BB8872-A7F0-40E3-A11A-0794F4F3825F}"/>
              </a:ext>
            </a:extLst>
          </p:cNvPr>
          <p:cNvSpPr/>
          <p:nvPr/>
        </p:nvSpPr>
        <p:spPr>
          <a:xfrm>
            <a:off x="10947896" y="1523992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8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277AD2C-DD62-4522-9DD5-713F7AAF2481}"/>
              </a:ext>
            </a:extLst>
          </p:cNvPr>
          <p:cNvSpPr/>
          <p:nvPr/>
        </p:nvSpPr>
        <p:spPr>
          <a:xfrm>
            <a:off x="5489985" y="2325681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42255CC-F683-4C2E-8D4D-091F719BE395}"/>
              </a:ext>
            </a:extLst>
          </p:cNvPr>
          <p:cNvSpPr/>
          <p:nvPr/>
        </p:nvSpPr>
        <p:spPr>
          <a:xfrm>
            <a:off x="7309289" y="2325681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7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90C13B9-16C1-436A-8D63-67CE2B535388}"/>
              </a:ext>
            </a:extLst>
          </p:cNvPr>
          <p:cNvSpPr/>
          <p:nvPr/>
        </p:nvSpPr>
        <p:spPr>
          <a:xfrm>
            <a:off x="9128593" y="2325681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7619C8A-1912-4293-BE0E-B160C08FC6E7}"/>
              </a:ext>
            </a:extLst>
          </p:cNvPr>
          <p:cNvSpPr/>
          <p:nvPr/>
        </p:nvSpPr>
        <p:spPr>
          <a:xfrm>
            <a:off x="10947896" y="2325681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15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4363046-B1F3-4053-AF78-B044A015DA9F}"/>
              </a:ext>
            </a:extLst>
          </p:cNvPr>
          <p:cNvSpPr/>
          <p:nvPr/>
        </p:nvSpPr>
        <p:spPr>
          <a:xfrm>
            <a:off x="7309289" y="3127370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10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15640EB-E0CF-4B32-8328-B7D91A8F052A}"/>
              </a:ext>
            </a:extLst>
          </p:cNvPr>
          <p:cNvSpPr/>
          <p:nvPr/>
        </p:nvSpPr>
        <p:spPr>
          <a:xfrm>
            <a:off x="10947896" y="3127370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26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2E0403D-6190-4BF8-A008-903B84992152}"/>
              </a:ext>
            </a:extLst>
          </p:cNvPr>
          <p:cNvSpPr/>
          <p:nvPr/>
        </p:nvSpPr>
        <p:spPr>
          <a:xfrm>
            <a:off x="7309289" y="3929059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10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E21B1E7-A08F-415B-9912-2CC2B356E260}"/>
              </a:ext>
            </a:extLst>
          </p:cNvPr>
          <p:cNvSpPr/>
          <p:nvPr/>
        </p:nvSpPr>
        <p:spPr>
          <a:xfrm>
            <a:off x="10947896" y="3929059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endParaRPr lang="en-US" sz="2800" b="1" baseline="-250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3F44D7-C9AD-4B3F-9B5E-7540816E5241}"/>
              </a:ext>
            </a:extLst>
          </p:cNvPr>
          <p:cNvSpPr/>
          <p:nvPr/>
        </p:nvSpPr>
        <p:spPr>
          <a:xfrm>
            <a:off x="5489985" y="4730748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38D5F67-DF1A-41A7-AEEB-FCEAC39F2CAF}"/>
              </a:ext>
            </a:extLst>
          </p:cNvPr>
          <p:cNvSpPr/>
          <p:nvPr/>
        </p:nvSpPr>
        <p:spPr>
          <a:xfrm>
            <a:off x="7309289" y="4730748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endParaRPr lang="en-US" sz="2800" b="1" baseline="-250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FC72BC9-ED5B-4BC9-98FE-F4DA988911B6}"/>
              </a:ext>
            </a:extLst>
          </p:cNvPr>
          <p:cNvSpPr/>
          <p:nvPr/>
        </p:nvSpPr>
        <p:spPr>
          <a:xfrm>
            <a:off x="9128593" y="4730748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AD1952A-5EF1-45AB-B971-3F23226FA2B3}"/>
              </a:ext>
            </a:extLst>
          </p:cNvPr>
          <p:cNvSpPr/>
          <p:nvPr/>
        </p:nvSpPr>
        <p:spPr>
          <a:xfrm>
            <a:off x="10947896" y="4730748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10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246EB02-C014-4119-9D66-EC06BE52B251}"/>
              </a:ext>
            </a:extLst>
          </p:cNvPr>
          <p:cNvSpPr/>
          <p:nvPr/>
        </p:nvSpPr>
        <p:spPr>
          <a:xfrm>
            <a:off x="4580333" y="5532437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5166C47-CABD-4F8C-AC07-172430F88105}"/>
              </a:ext>
            </a:extLst>
          </p:cNvPr>
          <p:cNvSpPr/>
          <p:nvPr/>
        </p:nvSpPr>
        <p:spPr>
          <a:xfrm>
            <a:off x="5489985" y="5532437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endParaRPr lang="en-US" sz="2800" b="1" baseline="-250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F40CF9F-B85E-4621-8629-A451DC920923}"/>
              </a:ext>
            </a:extLst>
          </p:cNvPr>
          <p:cNvSpPr/>
          <p:nvPr/>
        </p:nvSpPr>
        <p:spPr>
          <a:xfrm>
            <a:off x="6399637" y="5532437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7AE5A58-D598-43CB-86A5-D1B53285C94C}"/>
              </a:ext>
            </a:extLst>
          </p:cNvPr>
          <p:cNvSpPr/>
          <p:nvPr/>
        </p:nvSpPr>
        <p:spPr>
          <a:xfrm>
            <a:off x="7309289" y="5532437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90FC0A68-53B6-4EE0-B9F0-7F9AE5702698}"/>
              </a:ext>
            </a:extLst>
          </p:cNvPr>
          <p:cNvSpPr/>
          <p:nvPr/>
        </p:nvSpPr>
        <p:spPr>
          <a:xfrm>
            <a:off x="8218941" y="5532437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5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4A35428-9C2F-4D16-9E45-1EF8D9A8301F}"/>
              </a:ext>
            </a:extLst>
          </p:cNvPr>
          <p:cNvSpPr/>
          <p:nvPr/>
        </p:nvSpPr>
        <p:spPr>
          <a:xfrm>
            <a:off x="9128593" y="5532437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10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05AF2380-37C9-4073-81FD-F29E22996308}"/>
              </a:ext>
            </a:extLst>
          </p:cNvPr>
          <p:cNvSpPr/>
          <p:nvPr/>
        </p:nvSpPr>
        <p:spPr>
          <a:xfrm>
            <a:off x="10038245" y="5532437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7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AE354D35-6E6A-4E15-BAB9-B6E20E80CB9E}"/>
              </a:ext>
            </a:extLst>
          </p:cNvPr>
          <p:cNvSpPr/>
          <p:nvPr/>
        </p:nvSpPr>
        <p:spPr>
          <a:xfrm>
            <a:off x="10947896" y="5532437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3400BD7-7281-42D1-B3B9-DCF1F55F4BA1}"/>
              </a:ext>
            </a:extLst>
          </p:cNvPr>
          <p:cNvSpPr/>
          <p:nvPr/>
        </p:nvSpPr>
        <p:spPr>
          <a:xfrm>
            <a:off x="4580333" y="6334126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endParaRPr lang="en-US" sz="2800" b="1" baseline="-250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D94F4E8-BD42-47B8-8030-2663F7A6A777}"/>
              </a:ext>
            </a:extLst>
          </p:cNvPr>
          <p:cNvSpPr/>
          <p:nvPr/>
        </p:nvSpPr>
        <p:spPr>
          <a:xfrm>
            <a:off x="5489985" y="6334126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4435C10-CF3F-4AB7-88E7-5BBB29D28E90}"/>
              </a:ext>
            </a:extLst>
          </p:cNvPr>
          <p:cNvSpPr/>
          <p:nvPr/>
        </p:nvSpPr>
        <p:spPr>
          <a:xfrm>
            <a:off x="6399637" y="6334126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8274FEA-31E5-4532-BC07-0F9B5F1E6E23}"/>
              </a:ext>
            </a:extLst>
          </p:cNvPr>
          <p:cNvSpPr/>
          <p:nvPr/>
        </p:nvSpPr>
        <p:spPr>
          <a:xfrm>
            <a:off x="7309289" y="6334126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6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9259DDE-7E38-45A3-8280-EC110A2D1B2D}"/>
              </a:ext>
            </a:extLst>
          </p:cNvPr>
          <p:cNvSpPr/>
          <p:nvPr/>
        </p:nvSpPr>
        <p:spPr>
          <a:xfrm>
            <a:off x="8218941" y="6334126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10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B7A2003-3A2C-4CE9-8C72-C1DDC4FD0BA7}"/>
              </a:ext>
            </a:extLst>
          </p:cNvPr>
          <p:cNvSpPr/>
          <p:nvPr/>
        </p:nvSpPr>
        <p:spPr>
          <a:xfrm>
            <a:off x="9128593" y="6334126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15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9B8F2AD-B558-443D-8E0D-62B2A1C124EB}"/>
              </a:ext>
            </a:extLst>
          </p:cNvPr>
          <p:cNvSpPr/>
          <p:nvPr/>
        </p:nvSpPr>
        <p:spPr>
          <a:xfrm>
            <a:off x="10038245" y="6334126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4108EFE-A031-4D01-8233-69A9C3774576}"/>
              </a:ext>
            </a:extLst>
          </p:cNvPr>
          <p:cNvSpPr/>
          <p:nvPr/>
        </p:nvSpPr>
        <p:spPr>
          <a:xfrm>
            <a:off x="10947896" y="6334126"/>
            <a:ext cx="638173" cy="523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28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140" name="Connector: Elbow 139">
            <a:extLst>
              <a:ext uri="{FF2B5EF4-FFF2-40B4-BE49-F238E27FC236}">
                <a16:creationId xmlns:a16="http://schemas.microsoft.com/office/drawing/2014/main" id="{B1ACBDB1-4AF7-478C-8E67-81F3B0D7D6B2}"/>
              </a:ext>
            </a:extLst>
          </p:cNvPr>
          <p:cNvCxnSpPr>
            <a:stCxn id="78" idx="2"/>
            <a:endCxn id="102" idx="1"/>
          </p:cNvCxnSpPr>
          <p:nvPr/>
        </p:nvCxnSpPr>
        <p:spPr>
          <a:xfrm rot="16200000" flipH="1">
            <a:off x="4924826" y="2022459"/>
            <a:ext cx="539752" cy="59056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or: Elbow 141">
            <a:extLst>
              <a:ext uri="{FF2B5EF4-FFF2-40B4-BE49-F238E27FC236}">
                <a16:creationId xmlns:a16="http://schemas.microsoft.com/office/drawing/2014/main" id="{ECBBFF51-87D3-43C7-8087-C525C3F4E643}"/>
              </a:ext>
            </a:extLst>
          </p:cNvPr>
          <p:cNvCxnSpPr>
            <a:cxnSpLocks/>
            <a:stCxn id="90" idx="2"/>
            <a:endCxn id="104" idx="1"/>
          </p:cNvCxnSpPr>
          <p:nvPr/>
        </p:nvCxnSpPr>
        <p:spPr>
          <a:xfrm rot="16200000" flipH="1">
            <a:off x="6744130" y="2022459"/>
            <a:ext cx="539752" cy="59056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or: Elbow 142">
            <a:extLst>
              <a:ext uri="{FF2B5EF4-FFF2-40B4-BE49-F238E27FC236}">
                <a16:creationId xmlns:a16="http://schemas.microsoft.com/office/drawing/2014/main" id="{CFA6CE98-F6D2-46A6-81B2-7B5341EEF8A7}"/>
              </a:ext>
            </a:extLst>
          </p:cNvPr>
          <p:cNvCxnSpPr>
            <a:cxnSpLocks/>
            <a:stCxn id="96" idx="2"/>
            <a:endCxn id="105" idx="1"/>
          </p:cNvCxnSpPr>
          <p:nvPr/>
        </p:nvCxnSpPr>
        <p:spPr>
          <a:xfrm rot="16200000" flipH="1">
            <a:off x="8563434" y="2022459"/>
            <a:ext cx="539752" cy="59056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or: Elbow 143">
            <a:extLst>
              <a:ext uri="{FF2B5EF4-FFF2-40B4-BE49-F238E27FC236}">
                <a16:creationId xmlns:a16="http://schemas.microsoft.com/office/drawing/2014/main" id="{A65E35E3-4EA8-4733-BF00-14F90C9844FB}"/>
              </a:ext>
            </a:extLst>
          </p:cNvPr>
          <p:cNvCxnSpPr>
            <a:cxnSpLocks/>
            <a:stCxn id="100" idx="2"/>
            <a:endCxn id="107" idx="1"/>
          </p:cNvCxnSpPr>
          <p:nvPr/>
        </p:nvCxnSpPr>
        <p:spPr>
          <a:xfrm rot="16200000" flipH="1">
            <a:off x="10382738" y="2022460"/>
            <a:ext cx="539752" cy="590564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or: Elbow 145">
            <a:extLst>
              <a:ext uri="{FF2B5EF4-FFF2-40B4-BE49-F238E27FC236}">
                <a16:creationId xmlns:a16="http://schemas.microsoft.com/office/drawing/2014/main" id="{8EAC12DB-1E0F-4DDD-92B0-0CAB7DEFEB14}"/>
              </a:ext>
            </a:extLst>
          </p:cNvPr>
          <p:cNvCxnSpPr>
            <a:cxnSpLocks/>
            <a:stCxn id="102" idx="2"/>
            <a:endCxn id="108" idx="1"/>
          </p:cNvCxnSpPr>
          <p:nvPr/>
        </p:nvCxnSpPr>
        <p:spPr>
          <a:xfrm rot="16200000" flipH="1">
            <a:off x="6289304" y="2369322"/>
            <a:ext cx="539752" cy="150021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or: Elbow 146">
            <a:extLst>
              <a:ext uri="{FF2B5EF4-FFF2-40B4-BE49-F238E27FC236}">
                <a16:creationId xmlns:a16="http://schemas.microsoft.com/office/drawing/2014/main" id="{4697E203-9F09-44D8-8928-2AB50088116B}"/>
              </a:ext>
            </a:extLst>
          </p:cNvPr>
          <p:cNvCxnSpPr>
            <a:cxnSpLocks/>
            <a:stCxn id="105" idx="2"/>
            <a:endCxn id="110" idx="1"/>
          </p:cNvCxnSpPr>
          <p:nvPr/>
        </p:nvCxnSpPr>
        <p:spPr>
          <a:xfrm rot="16200000" flipH="1">
            <a:off x="9927912" y="2369323"/>
            <a:ext cx="539752" cy="1500216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or: Elbow 147">
            <a:extLst>
              <a:ext uri="{FF2B5EF4-FFF2-40B4-BE49-F238E27FC236}">
                <a16:creationId xmlns:a16="http://schemas.microsoft.com/office/drawing/2014/main" id="{675E62C2-BED5-47B2-B29E-2340BDD6AC6E}"/>
              </a:ext>
            </a:extLst>
          </p:cNvPr>
          <p:cNvCxnSpPr>
            <a:cxnSpLocks/>
            <a:stCxn id="111" idx="2"/>
            <a:endCxn id="118" idx="0"/>
          </p:cNvCxnSpPr>
          <p:nvPr/>
        </p:nvCxnSpPr>
        <p:spPr>
          <a:xfrm rot="16200000" flipH="1">
            <a:off x="9308772" y="2772536"/>
            <a:ext cx="277815" cy="363860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or: Elbow 149">
            <a:extLst>
              <a:ext uri="{FF2B5EF4-FFF2-40B4-BE49-F238E27FC236}">
                <a16:creationId xmlns:a16="http://schemas.microsoft.com/office/drawing/2014/main" id="{FD76FBA7-DBEA-4649-9720-34B21DC539AF}"/>
              </a:ext>
            </a:extLst>
          </p:cNvPr>
          <p:cNvCxnSpPr>
            <a:cxnSpLocks/>
            <a:stCxn id="114" idx="2"/>
            <a:endCxn id="122" idx="0"/>
          </p:cNvCxnSpPr>
          <p:nvPr/>
        </p:nvCxnSpPr>
        <p:spPr>
          <a:xfrm rot="16200000" flipH="1">
            <a:off x="6579817" y="4483877"/>
            <a:ext cx="277815" cy="181930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or: Elbow 151">
            <a:extLst>
              <a:ext uri="{FF2B5EF4-FFF2-40B4-BE49-F238E27FC236}">
                <a16:creationId xmlns:a16="http://schemas.microsoft.com/office/drawing/2014/main" id="{55A5B1C5-A1F0-47BF-B80B-D349DF1B2F23}"/>
              </a:ext>
            </a:extLst>
          </p:cNvPr>
          <p:cNvCxnSpPr>
            <a:cxnSpLocks/>
            <a:stCxn id="117" idx="2"/>
            <a:endCxn id="126" idx="0"/>
          </p:cNvCxnSpPr>
          <p:nvPr/>
        </p:nvCxnSpPr>
        <p:spPr>
          <a:xfrm rot="16200000" flipH="1">
            <a:off x="10218424" y="4483877"/>
            <a:ext cx="277815" cy="181930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or: Elbow 153">
            <a:extLst>
              <a:ext uri="{FF2B5EF4-FFF2-40B4-BE49-F238E27FC236}">
                <a16:creationId xmlns:a16="http://schemas.microsoft.com/office/drawing/2014/main" id="{63873E70-732F-44DA-A7C2-34097C873580}"/>
              </a:ext>
            </a:extLst>
          </p:cNvPr>
          <p:cNvCxnSpPr>
            <a:cxnSpLocks/>
            <a:stCxn id="119" idx="2"/>
            <a:endCxn id="130" idx="0"/>
          </p:cNvCxnSpPr>
          <p:nvPr/>
        </p:nvCxnSpPr>
        <p:spPr>
          <a:xfrm rot="16200000" flipH="1">
            <a:off x="5215339" y="5740392"/>
            <a:ext cx="277815" cy="9096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or: Elbow 155">
            <a:extLst>
              <a:ext uri="{FF2B5EF4-FFF2-40B4-BE49-F238E27FC236}">
                <a16:creationId xmlns:a16="http://schemas.microsoft.com/office/drawing/2014/main" id="{E6C89CF0-2E0A-405C-9F09-60695DB4DEF3}"/>
              </a:ext>
            </a:extLst>
          </p:cNvPr>
          <p:cNvCxnSpPr>
            <a:cxnSpLocks/>
            <a:stCxn id="121" idx="2"/>
            <a:endCxn id="134" idx="0"/>
          </p:cNvCxnSpPr>
          <p:nvPr/>
        </p:nvCxnSpPr>
        <p:spPr>
          <a:xfrm rot="16200000" flipH="1">
            <a:off x="7034643" y="5740392"/>
            <a:ext cx="277815" cy="9096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or: Elbow 173">
            <a:extLst>
              <a:ext uri="{FF2B5EF4-FFF2-40B4-BE49-F238E27FC236}">
                <a16:creationId xmlns:a16="http://schemas.microsoft.com/office/drawing/2014/main" id="{69D58BF1-BB13-474E-997B-1666BD204728}"/>
              </a:ext>
            </a:extLst>
          </p:cNvPr>
          <p:cNvCxnSpPr>
            <a:cxnSpLocks/>
            <a:stCxn id="123" idx="2"/>
            <a:endCxn id="136" idx="0"/>
          </p:cNvCxnSpPr>
          <p:nvPr/>
        </p:nvCxnSpPr>
        <p:spPr>
          <a:xfrm rot="16200000" flipH="1">
            <a:off x="8853947" y="5740392"/>
            <a:ext cx="277815" cy="9096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or: Elbow 174">
            <a:extLst>
              <a:ext uri="{FF2B5EF4-FFF2-40B4-BE49-F238E27FC236}">
                <a16:creationId xmlns:a16="http://schemas.microsoft.com/office/drawing/2014/main" id="{09D6E1F2-2A21-4F2F-89E0-ECFA6172B691}"/>
              </a:ext>
            </a:extLst>
          </p:cNvPr>
          <p:cNvCxnSpPr>
            <a:cxnSpLocks/>
            <a:stCxn id="125" idx="2"/>
            <a:endCxn id="139" idx="0"/>
          </p:cNvCxnSpPr>
          <p:nvPr/>
        </p:nvCxnSpPr>
        <p:spPr>
          <a:xfrm rot="16200000" flipH="1">
            <a:off x="10673250" y="5740392"/>
            <a:ext cx="277815" cy="90965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CEB18C0D-8829-4EE5-BF28-67C24414D93D}"/>
              </a:ext>
            </a:extLst>
          </p:cNvPr>
          <p:cNvCxnSpPr>
            <a:cxnSpLocks/>
            <a:stCxn id="80" idx="2"/>
            <a:endCxn id="102" idx="0"/>
          </p:cNvCxnSpPr>
          <p:nvPr/>
        </p:nvCxnSpPr>
        <p:spPr>
          <a:xfrm>
            <a:off x="5809072" y="2047866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BC0F2FF6-9712-499D-BDC7-C4C8EF00B56C}"/>
              </a:ext>
            </a:extLst>
          </p:cNvPr>
          <p:cNvCxnSpPr>
            <a:cxnSpLocks/>
            <a:stCxn id="93" idx="2"/>
            <a:endCxn id="104" idx="0"/>
          </p:cNvCxnSpPr>
          <p:nvPr/>
        </p:nvCxnSpPr>
        <p:spPr>
          <a:xfrm>
            <a:off x="7628376" y="2047866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9D4148E2-00F4-4C51-A025-3A5432BA829E}"/>
              </a:ext>
            </a:extLst>
          </p:cNvPr>
          <p:cNvCxnSpPr>
            <a:cxnSpLocks/>
            <a:stCxn id="99" idx="2"/>
            <a:endCxn id="105" idx="0"/>
          </p:cNvCxnSpPr>
          <p:nvPr/>
        </p:nvCxnSpPr>
        <p:spPr>
          <a:xfrm>
            <a:off x="9447680" y="2047866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FE2C5415-DADC-4E2F-B15C-C0E7ED57724D}"/>
              </a:ext>
            </a:extLst>
          </p:cNvPr>
          <p:cNvCxnSpPr>
            <a:cxnSpLocks/>
            <a:stCxn id="101" idx="2"/>
            <a:endCxn id="107" idx="0"/>
          </p:cNvCxnSpPr>
          <p:nvPr/>
        </p:nvCxnSpPr>
        <p:spPr>
          <a:xfrm>
            <a:off x="11266983" y="2047866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C5F9C3F8-39B5-4931-A7D1-E73D2F97A579}"/>
              </a:ext>
            </a:extLst>
          </p:cNvPr>
          <p:cNvCxnSpPr>
            <a:cxnSpLocks/>
            <a:stCxn id="104" idx="2"/>
            <a:endCxn id="108" idx="0"/>
          </p:cNvCxnSpPr>
          <p:nvPr/>
        </p:nvCxnSpPr>
        <p:spPr>
          <a:xfrm>
            <a:off x="7628376" y="2849555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41948C6E-DBF4-4CEB-AEF4-C037994029C5}"/>
              </a:ext>
            </a:extLst>
          </p:cNvPr>
          <p:cNvCxnSpPr>
            <a:cxnSpLocks/>
            <a:stCxn id="107" idx="2"/>
            <a:endCxn id="110" idx="0"/>
          </p:cNvCxnSpPr>
          <p:nvPr/>
        </p:nvCxnSpPr>
        <p:spPr>
          <a:xfrm>
            <a:off x="11266983" y="2849555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924B79A6-7750-4D1D-A6F1-055D6522EB0E}"/>
              </a:ext>
            </a:extLst>
          </p:cNvPr>
          <p:cNvCxnSpPr>
            <a:cxnSpLocks/>
            <a:stCxn id="113" idx="2"/>
            <a:endCxn id="118" idx="0"/>
          </p:cNvCxnSpPr>
          <p:nvPr/>
        </p:nvCxnSpPr>
        <p:spPr>
          <a:xfrm>
            <a:off x="11266983" y="4452933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DED6BCC2-0D86-4110-BC8C-C211BDF64A05}"/>
              </a:ext>
            </a:extLst>
          </p:cNvPr>
          <p:cNvCxnSpPr>
            <a:cxnSpLocks/>
            <a:stCxn id="118" idx="2"/>
            <a:endCxn id="126" idx="0"/>
          </p:cNvCxnSpPr>
          <p:nvPr/>
        </p:nvCxnSpPr>
        <p:spPr>
          <a:xfrm>
            <a:off x="11266983" y="5254622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D29F08AF-8BB5-426E-A211-9F60EA3B215C}"/>
              </a:ext>
            </a:extLst>
          </p:cNvPr>
          <p:cNvCxnSpPr>
            <a:cxnSpLocks/>
            <a:stCxn id="116" idx="2"/>
            <a:endCxn id="122" idx="0"/>
          </p:cNvCxnSpPr>
          <p:nvPr/>
        </p:nvCxnSpPr>
        <p:spPr>
          <a:xfrm>
            <a:off x="7628376" y="5254622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F121942B-CC9B-4B8B-B92D-69421305D0A2}"/>
              </a:ext>
            </a:extLst>
          </p:cNvPr>
          <p:cNvCxnSpPr>
            <a:cxnSpLocks/>
            <a:stCxn id="126" idx="2"/>
            <a:endCxn id="139" idx="0"/>
          </p:cNvCxnSpPr>
          <p:nvPr/>
        </p:nvCxnSpPr>
        <p:spPr>
          <a:xfrm>
            <a:off x="11266983" y="6056311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0302953B-875C-48CC-9224-9A1DE91D0847}"/>
              </a:ext>
            </a:extLst>
          </p:cNvPr>
          <p:cNvCxnSpPr>
            <a:cxnSpLocks/>
            <a:stCxn id="124" idx="2"/>
            <a:endCxn id="136" idx="0"/>
          </p:cNvCxnSpPr>
          <p:nvPr/>
        </p:nvCxnSpPr>
        <p:spPr>
          <a:xfrm>
            <a:off x="9447680" y="6056311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382AA8C3-BE0A-4001-AEC2-9962471C41B4}"/>
              </a:ext>
            </a:extLst>
          </p:cNvPr>
          <p:cNvCxnSpPr>
            <a:cxnSpLocks/>
            <a:stCxn id="122" idx="2"/>
            <a:endCxn id="134" idx="0"/>
          </p:cNvCxnSpPr>
          <p:nvPr/>
        </p:nvCxnSpPr>
        <p:spPr>
          <a:xfrm>
            <a:off x="7628376" y="6056311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DFE46254-0719-40A7-BA62-1C02598C4693}"/>
              </a:ext>
            </a:extLst>
          </p:cNvPr>
          <p:cNvCxnSpPr>
            <a:cxnSpLocks/>
            <a:stCxn id="120" idx="2"/>
            <a:endCxn id="130" idx="0"/>
          </p:cNvCxnSpPr>
          <p:nvPr/>
        </p:nvCxnSpPr>
        <p:spPr>
          <a:xfrm>
            <a:off x="5809072" y="6056311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or: Curved 188">
            <a:extLst>
              <a:ext uri="{FF2B5EF4-FFF2-40B4-BE49-F238E27FC236}">
                <a16:creationId xmlns:a16="http://schemas.microsoft.com/office/drawing/2014/main" id="{82F37F28-BA77-4EBE-BD31-8CB07B3FA850}"/>
              </a:ext>
            </a:extLst>
          </p:cNvPr>
          <p:cNvCxnSpPr>
            <a:stCxn id="113" idx="2"/>
            <a:endCxn id="116" idx="0"/>
          </p:cNvCxnSpPr>
          <p:nvPr/>
        </p:nvCxnSpPr>
        <p:spPr>
          <a:xfrm rot="5400000">
            <a:off x="9308773" y="2772537"/>
            <a:ext cx="277815" cy="3638607"/>
          </a:xfrm>
          <a:prstGeom prst="curvedConnector3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ctor: Curved 189">
            <a:extLst>
              <a:ext uri="{FF2B5EF4-FFF2-40B4-BE49-F238E27FC236}">
                <a16:creationId xmlns:a16="http://schemas.microsoft.com/office/drawing/2014/main" id="{4FA81D66-FB3B-44A1-8A6A-AFABF9A26BC2}"/>
              </a:ext>
            </a:extLst>
          </p:cNvPr>
          <p:cNvCxnSpPr>
            <a:cxnSpLocks/>
            <a:stCxn id="118" idx="2"/>
            <a:endCxn id="124" idx="0"/>
          </p:cNvCxnSpPr>
          <p:nvPr/>
        </p:nvCxnSpPr>
        <p:spPr>
          <a:xfrm rot="5400000">
            <a:off x="10218425" y="4483878"/>
            <a:ext cx="277815" cy="1819303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or: Curved 190">
            <a:extLst>
              <a:ext uri="{FF2B5EF4-FFF2-40B4-BE49-F238E27FC236}">
                <a16:creationId xmlns:a16="http://schemas.microsoft.com/office/drawing/2014/main" id="{DA769742-E6E0-4E67-A57C-170954D8C80A}"/>
              </a:ext>
            </a:extLst>
          </p:cNvPr>
          <p:cNvCxnSpPr>
            <a:cxnSpLocks/>
            <a:stCxn id="116" idx="2"/>
            <a:endCxn id="120" idx="0"/>
          </p:cNvCxnSpPr>
          <p:nvPr/>
        </p:nvCxnSpPr>
        <p:spPr>
          <a:xfrm rot="5400000">
            <a:off x="6579817" y="4483877"/>
            <a:ext cx="277815" cy="181930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ctor: Curved 191">
            <a:extLst>
              <a:ext uri="{FF2B5EF4-FFF2-40B4-BE49-F238E27FC236}">
                <a16:creationId xmlns:a16="http://schemas.microsoft.com/office/drawing/2014/main" id="{6494A184-993A-49E3-9D02-5F07EAB2F5BD}"/>
              </a:ext>
            </a:extLst>
          </p:cNvPr>
          <p:cNvCxnSpPr>
            <a:cxnSpLocks/>
            <a:stCxn id="126" idx="2"/>
            <a:endCxn id="138" idx="0"/>
          </p:cNvCxnSpPr>
          <p:nvPr/>
        </p:nvCxnSpPr>
        <p:spPr>
          <a:xfrm rot="5400000">
            <a:off x="10673251" y="5740393"/>
            <a:ext cx="277815" cy="909651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or: Curved 192">
            <a:extLst>
              <a:ext uri="{FF2B5EF4-FFF2-40B4-BE49-F238E27FC236}">
                <a16:creationId xmlns:a16="http://schemas.microsoft.com/office/drawing/2014/main" id="{48F11B37-BE80-471F-B6E3-548BEF44D94C}"/>
              </a:ext>
            </a:extLst>
          </p:cNvPr>
          <p:cNvCxnSpPr>
            <a:cxnSpLocks/>
            <a:stCxn id="124" idx="2"/>
            <a:endCxn id="135" idx="0"/>
          </p:cNvCxnSpPr>
          <p:nvPr/>
        </p:nvCxnSpPr>
        <p:spPr>
          <a:xfrm rot="5400000">
            <a:off x="8853947" y="5740392"/>
            <a:ext cx="277815" cy="90965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or: Curved 193">
            <a:extLst>
              <a:ext uri="{FF2B5EF4-FFF2-40B4-BE49-F238E27FC236}">
                <a16:creationId xmlns:a16="http://schemas.microsoft.com/office/drawing/2014/main" id="{16CD1E65-8D5D-4EBE-94EC-7B31FE9ED36F}"/>
              </a:ext>
            </a:extLst>
          </p:cNvPr>
          <p:cNvCxnSpPr>
            <a:cxnSpLocks/>
            <a:stCxn id="122" idx="2"/>
            <a:endCxn id="132" idx="0"/>
          </p:cNvCxnSpPr>
          <p:nvPr/>
        </p:nvCxnSpPr>
        <p:spPr>
          <a:xfrm rot="5400000">
            <a:off x="7034643" y="5740392"/>
            <a:ext cx="277815" cy="90965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or: Curved 194">
            <a:extLst>
              <a:ext uri="{FF2B5EF4-FFF2-40B4-BE49-F238E27FC236}">
                <a16:creationId xmlns:a16="http://schemas.microsoft.com/office/drawing/2014/main" id="{DB49E542-82D0-4A8F-97E9-2A7017F24317}"/>
              </a:ext>
            </a:extLst>
          </p:cNvPr>
          <p:cNvCxnSpPr>
            <a:cxnSpLocks/>
            <a:stCxn id="120" idx="2"/>
            <a:endCxn id="128" idx="0"/>
          </p:cNvCxnSpPr>
          <p:nvPr/>
        </p:nvCxnSpPr>
        <p:spPr>
          <a:xfrm rot="5400000">
            <a:off x="5215339" y="5740392"/>
            <a:ext cx="277815" cy="90965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FAEAA211-6BE6-4FBE-A5BB-CE13484CF66B}"/>
              </a:ext>
            </a:extLst>
          </p:cNvPr>
          <p:cNvSpPr/>
          <p:nvPr/>
        </p:nvSpPr>
        <p:spPr>
          <a:xfrm>
            <a:off x="4576889" y="1523992"/>
            <a:ext cx="638173" cy="523874"/>
          </a:xfrm>
          <a:prstGeom prst="rect">
            <a:avLst/>
          </a:prstGeom>
          <a:solidFill>
            <a:srgbClr val="8C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</a:t>
            </a:r>
            <a:r>
              <a:rPr lang="en-US" sz="2800" b="1" baseline="-25000" dirty="0"/>
              <a:t>7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FCB2A3E-E412-4B0A-9C13-A0BBC529AF2F}"/>
              </a:ext>
            </a:extLst>
          </p:cNvPr>
          <p:cNvSpPr/>
          <p:nvPr/>
        </p:nvSpPr>
        <p:spPr>
          <a:xfrm>
            <a:off x="5486541" y="1523992"/>
            <a:ext cx="638173" cy="5238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J</a:t>
            </a:r>
            <a:r>
              <a:rPr lang="en-US" sz="2800" b="1" baseline="-25000"/>
              <a:t>7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91CE03F-7108-47F0-8F71-CFFEF1CAC523}"/>
              </a:ext>
            </a:extLst>
          </p:cNvPr>
          <p:cNvSpPr/>
          <p:nvPr/>
        </p:nvSpPr>
        <p:spPr>
          <a:xfrm>
            <a:off x="6396193" y="1523992"/>
            <a:ext cx="638173" cy="5238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J</a:t>
            </a:r>
            <a:r>
              <a:rPr lang="en-US" sz="2800" b="1" baseline="-25000"/>
              <a:t>6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409892F-3AF0-45B7-861A-E661135929B8}"/>
              </a:ext>
            </a:extLst>
          </p:cNvPr>
          <p:cNvSpPr/>
          <p:nvPr/>
        </p:nvSpPr>
        <p:spPr>
          <a:xfrm>
            <a:off x="7305845" y="1523992"/>
            <a:ext cx="638173" cy="5238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J</a:t>
            </a:r>
            <a:r>
              <a:rPr lang="en-US" sz="2800" b="1" baseline="-25000"/>
              <a:t>5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88F8C4B-38D2-4355-9970-FD842F57AB6A}"/>
              </a:ext>
            </a:extLst>
          </p:cNvPr>
          <p:cNvSpPr/>
          <p:nvPr/>
        </p:nvSpPr>
        <p:spPr>
          <a:xfrm>
            <a:off x="8215497" y="1523992"/>
            <a:ext cx="638173" cy="5238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J</a:t>
            </a:r>
            <a:r>
              <a:rPr lang="en-US" sz="2800" b="1" baseline="-25000"/>
              <a:t>4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96C16D1-CD5E-448D-828B-57FC86189B09}"/>
              </a:ext>
            </a:extLst>
          </p:cNvPr>
          <p:cNvSpPr/>
          <p:nvPr/>
        </p:nvSpPr>
        <p:spPr>
          <a:xfrm>
            <a:off x="9125149" y="1523992"/>
            <a:ext cx="638173" cy="5238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J</a:t>
            </a:r>
            <a:r>
              <a:rPr lang="en-US" sz="2800" b="1" baseline="-25000"/>
              <a:t>3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A2F4A01-AC4D-448D-A9CC-09856187783D}"/>
              </a:ext>
            </a:extLst>
          </p:cNvPr>
          <p:cNvSpPr/>
          <p:nvPr/>
        </p:nvSpPr>
        <p:spPr>
          <a:xfrm>
            <a:off x="10034801" y="1523992"/>
            <a:ext cx="638173" cy="5238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J</a:t>
            </a:r>
            <a:r>
              <a:rPr lang="en-US" sz="2800" b="1" baseline="-25000"/>
              <a:t>2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65DD2AD-607B-4018-ACD4-02DE122C2F7E}"/>
              </a:ext>
            </a:extLst>
          </p:cNvPr>
          <p:cNvSpPr/>
          <p:nvPr/>
        </p:nvSpPr>
        <p:spPr>
          <a:xfrm>
            <a:off x="10944452" y="1523992"/>
            <a:ext cx="638173" cy="5238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J</a:t>
            </a:r>
            <a:r>
              <a:rPr lang="en-US" sz="2800" b="1" baseline="-25000"/>
              <a:t>1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D946668-1C28-41C7-B686-B7BF0A17C22D}"/>
              </a:ext>
            </a:extLst>
          </p:cNvPr>
          <p:cNvSpPr/>
          <p:nvPr/>
        </p:nvSpPr>
        <p:spPr>
          <a:xfrm>
            <a:off x="5486541" y="2325681"/>
            <a:ext cx="638173" cy="523874"/>
          </a:xfrm>
          <a:prstGeom prst="rect">
            <a:avLst/>
          </a:prstGeom>
          <a:solidFill>
            <a:srgbClr val="8C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</a:t>
            </a:r>
            <a:r>
              <a:rPr lang="en-US" sz="2800" b="1" baseline="-25000" dirty="0"/>
              <a:t>6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7F3E308-FA81-48BA-B5A6-FB1B6002B755}"/>
              </a:ext>
            </a:extLst>
          </p:cNvPr>
          <p:cNvSpPr/>
          <p:nvPr/>
        </p:nvSpPr>
        <p:spPr>
          <a:xfrm>
            <a:off x="7305845" y="2325681"/>
            <a:ext cx="638173" cy="5238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J</a:t>
            </a:r>
            <a:r>
              <a:rPr lang="en-US" sz="2800" b="1" baseline="-25000" dirty="0"/>
              <a:t>5:6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93BD788-4700-44A7-9A93-105C2DE638B3}"/>
              </a:ext>
            </a:extLst>
          </p:cNvPr>
          <p:cNvSpPr/>
          <p:nvPr/>
        </p:nvSpPr>
        <p:spPr>
          <a:xfrm>
            <a:off x="9125149" y="2325681"/>
            <a:ext cx="638173" cy="5238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J</a:t>
            </a:r>
            <a:r>
              <a:rPr lang="en-US" sz="2800" b="1" baseline="-25000" dirty="0"/>
              <a:t>3:4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0E6B2ED-748A-4A2A-A700-F2223F017693}"/>
              </a:ext>
            </a:extLst>
          </p:cNvPr>
          <p:cNvSpPr/>
          <p:nvPr/>
        </p:nvSpPr>
        <p:spPr>
          <a:xfrm>
            <a:off x="10944452" y="2325681"/>
            <a:ext cx="638173" cy="5238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J</a:t>
            </a:r>
            <a:r>
              <a:rPr lang="en-US" sz="2800" b="1" baseline="-25000" dirty="0"/>
              <a:t>1:2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F707BC2-FD46-4885-A030-7E83AD83A006}"/>
              </a:ext>
            </a:extLst>
          </p:cNvPr>
          <p:cNvSpPr/>
          <p:nvPr/>
        </p:nvSpPr>
        <p:spPr>
          <a:xfrm>
            <a:off x="7305845" y="3127370"/>
            <a:ext cx="638173" cy="523874"/>
          </a:xfrm>
          <a:prstGeom prst="rect">
            <a:avLst/>
          </a:prstGeom>
          <a:solidFill>
            <a:srgbClr val="8C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</a:t>
            </a:r>
            <a:r>
              <a:rPr lang="en-US" sz="2800" b="1" baseline="-25000" dirty="0"/>
              <a:t>4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5E4F965-E0AB-40BB-8D0F-917D7D9BCEE1}"/>
              </a:ext>
            </a:extLst>
          </p:cNvPr>
          <p:cNvSpPr/>
          <p:nvPr/>
        </p:nvSpPr>
        <p:spPr>
          <a:xfrm>
            <a:off x="10944452" y="3127370"/>
            <a:ext cx="638173" cy="5238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J</a:t>
            </a:r>
            <a:r>
              <a:rPr lang="en-US" sz="2800" b="1" baseline="-25000" dirty="0"/>
              <a:t>1:4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05CE279-C6F9-40C3-AF8E-B2C764740DF6}"/>
              </a:ext>
            </a:extLst>
          </p:cNvPr>
          <p:cNvSpPr/>
          <p:nvPr/>
        </p:nvSpPr>
        <p:spPr>
          <a:xfrm>
            <a:off x="7305845" y="3929059"/>
            <a:ext cx="638173" cy="523874"/>
          </a:xfrm>
          <a:prstGeom prst="rect">
            <a:avLst/>
          </a:prstGeom>
          <a:solidFill>
            <a:srgbClr val="8C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</a:t>
            </a:r>
            <a:r>
              <a:rPr lang="en-US" sz="2800" b="1" baseline="-25000" dirty="0"/>
              <a:t>4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8A66669-C476-4D30-AB56-8FEE26DECAB7}"/>
              </a:ext>
            </a:extLst>
          </p:cNvPr>
          <p:cNvSpPr/>
          <p:nvPr/>
        </p:nvSpPr>
        <p:spPr>
          <a:xfrm>
            <a:off x="10944452" y="3929059"/>
            <a:ext cx="638173" cy="523874"/>
          </a:xfrm>
          <a:prstGeom prst="rect">
            <a:avLst/>
          </a:prstGeom>
          <a:noFill/>
          <a:ln w="38100">
            <a:solidFill>
              <a:srgbClr val="002A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A5C"/>
                </a:solidFill>
                <a:latin typeface="Consolas" panose="020B0609020204030204" pitchFamily="49" charset="0"/>
              </a:rPr>
              <a:t>I</a:t>
            </a:r>
            <a:endParaRPr lang="en-US" sz="2800" b="1" baseline="-25000" dirty="0">
              <a:solidFill>
                <a:srgbClr val="002A5C"/>
              </a:solidFill>
              <a:latin typeface="Consolas" panose="020B0609020204030204" pitchFamily="49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69582EA-2D9D-4EFA-8C83-5FC812FE6F2C}"/>
              </a:ext>
            </a:extLst>
          </p:cNvPr>
          <p:cNvSpPr/>
          <p:nvPr/>
        </p:nvSpPr>
        <p:spPr>
          <a:xfrm>
            <a:off x="5486541" y="4730748"/>
            <a:ext cx="638173" cy="523874"/>
          </a:xfrm>
          <a:prstGeom prst="rect">
            <a:avLst/>
          </a:prstGeom>
          <a:solidFill>
            <a:srgbClr val="8C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</a:t>
            </a:r>
            <a:r>
              <a:rPr lang="en-US" sz="2800" b="1" baseline="-25000" dirty="0"/>
              <a:t>6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8493320-6A0F-498F-B202-6887F656D1F1}"/>
              </a:ext>
            </a:extLst>
          </p:cNvPr>
          <p:cNvSpPr/>
          <p:nvPr/>
        </p:nvSpPr>
        <p:spPr>
          <a:xfrm>
            <a:off x="7305845" y="4730748"/>
            <a:ext cx="638173" cy="523874"/>
          </a:xfrm>
          <a:prstGeom prst="rect">
            <a:avLst/>
          </a:prstGeom>
          <a:noFill/>
          <a:ln w="38100">
            <a:solidFill>
              <a:srgbClr val="002A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A5C"/>
                </a:solidFill>
                <a:latin typeface="Consolas" panose="020B0609020204030204" pitchFamily="49" charset="0"/>
              </a:rPr>
              <a:t>I</a:t>
            </a:r>
            <a:endParaRPr lang="en-US" sz="2800" b="1" baseline="-25000" dirty="0">
              <a:solidFill>
                <a:srgbClr val="002A5C"/>
              </a:solidFill>
              <a:latin typeface="Consolas" panose="020B0609020204030204" pitchFamily="49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308B010-F6AA-4892-8DA9-B7A6E7E978A3}"/>
              </a:ext>
            </a:extLst>
          </p:cNvPr>
          <p:cNvSpPr/>
          <p:nvPr/>
        </p:nvSpPr>
        <p:spPr>
          <a:xfrm>
            <a:off x="9125149" y="4730748"/>
            <a:ext cx="638173" cy="5238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J</a:t>
            </a:r>
            <a:r>
              <a:rPr lang="en-US" sz="2800" b="1" baseline="-25000" dirty="0"/>
              <a:t>3:4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095FA4E-E231-491A-A6A9-C2184C38AD1D}"/>
              </a:ext>
            </a:extLst>
          </p:cNvPr>
          <p:cNvSpPr/>
          <p:nvPr/>
        </p:nvSpPr>
        <p:spPr>
          <a:xfrm>
            <a:off x="10944452" y="4730748"/>
            <a:ext cx="638173" cy="523874"/>
          </a:xfrm>
          <a:prstGeom prst="rect">
            <a:avLst/>
          </a:prstGeom>
          <a:solidFill>
            <a:srgbClr val="8C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</a:t>
            </a:r>
            <a:r>
              <a:rPr lang="en-US" sz="2800" b="1" baseline="-25000" dirty="0"/>
              <a:t>4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73D6D67-3EC6-4AFE-8B63-9CAE94E276BB}"/>
              </a:ext>
            </a:extLst>
          </p:cNvPr>
          <p:cNvSpPr/>
          <p:nvPr/>
        </p:nvSpPr>
        <p:spPr>
          <a:xfrm>
            <a:off x="4576889" y="5532437"/>
            <a:ext cx="638173" cy="523874"/>
          </a:xfrm>
          <a:prstGeom prst="rect">
            <a:avLst/>
          </a:prstGeom>
          <a:solidFill>
            <a:srgbClr val="8C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</a:t>
            </a:r>
            <a:r>
              <a:rPr lang="en-US" sz="2800" b="1" baseline="-25000" dirty="0"/>
              <a:t>7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70849A2-A25B-4876-86F7-0EAF85CECF2C}"/>
              </a:ext>
            </a:extLst>
          </p:cNvPr>
          <p:cNvSpPr/>
          <p:nvPr/>
        </p:nvSpPr>
        <p:spPr>
          <a:xfrm>
            <a:off x="5486541" y="5532437"/>
            <a:ext cx="638173" cy="523874"/>
          </a:xfrm>
          <a:prstGeom prst="rect">
            <a:avLst/>
          </a:prstGeom>
          <a:noFill/>
          <a:ln w="38100">
            <a:solidFill>
              <a:srgbClr val="002A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A5C"/>
                </a:solidFill>
                <a:latin typeface="Consolas" panose="020B0609020204030204" pitchFamily="49" charset="0"/>
              </a:rPr>
              <a:t>I</a:t>
            </a:r>
            <a:endParaRPr lang="en-US" sz="2800" b="1" baseline="-25000" dirty="0">
              <a:solidFill>
                <a:srgbClr val="002A5C"/>
              </a:solidFill>
              <a:latin typeface="Consolas" panose="020B0609020204030204" pitchFamily="49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63FC6B9-4E1D-4731-826A-D4B8F98EDC95}"/>
              </a:ext>
            </a:extLst>
          </p:cNvPr>
          <p:cNvSpPr/>
          <p:nvPr/>
        </p:nvSpPr>
        <p:spPr>
          <a:xfrm>
            <a:off x="6396193" y="5532437"/>
            <a:ext cx="638173" cy="5238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J</a:t>
            </a:r>
            <a:r>
              <a:rPr lang="en-US" sz="2800" b="1" baseline="-25000"/>
              <a:t>6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106817C-EB99-4E23-818A-98A29DCEC10A}"/>
              </a:ext>
            </a:extLst>
          </p:cNvPr>
          <p:cNvSpPr/>
          <p:nvPr/>
        </p:nvSpPr>
        <p:spPr>
          <a:xfrm>
            <a:off x="7305845" y="5532437"/>
            <a:ext cx="638173" cy="523874"/>
          </a:xfrm>
          <a:prstGeom prst="rect">
            <a:avLst/>
          </a:prstGeom>
          <a:solidFill>
            <a:srgbClr val="8C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</a:t>
            </a:r>
            <a:r>
              <a:rPr lang="en-US" sz="2800" b="1" baseline="-25000" dirty="0"/>
              <a:t>6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41772F9-9490-4D8F-9BBD-917F7643744E}"/>
              </a:ext>
            </a:extLst>
          </p:cNvPr>
          <p:cNvSpPr/>
          <p:nvPr/>
        </p:nvSpPr>
        <p:spPr>
          <a:xfrm>
            <a:off x="8215497" y="5532437"/>
            <a:ext cx="638173" cy="5238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J</a:t>
            </a:r>
            <a:r>
              <a:rPr lang="en-US" sz="2800" b="1" baseline="-25000"/>
              <a:t>4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A742BAA-FEDB-439B-AF9A-22D279ABF56F}"/>
              </a:ext>
            </a:extLst>
          </p:cNvPr>
          <p:cNvSpPr/>
          <p:nvPr/>
        </p:nvSpPr>
        <p:spPr>
          <a:xfrm>
            <a:off x="9125149" y="5532437"/>
            <a:ext cx="638173" cy="523874"/>
          </a:xfrm>
          <a:prstGeom prst="rect">
            <a:avLst/>
          </a:prstGeom>
          <a:solidFill>
            <a:srgbClr val="8C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</a:t>
            </a:r>
            <a:r>
              <a:rPr lang="en-US" sz="2800" b="1" baseline="-25000" dirty="0"/>
              <a:t>4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A2C3F0B-E9E8-4A72-B9DC-33CE750EB72D}"/>
              </a:ext>
            </a:extLst>
          </p:cNvPr>
          <p:cNvSpPr/>
          <p:nvPr/>
        </p:nvSpPr>
        <p:spPr>
          <a:xfrm>
            <a:off x="10034801" y="5532437"/>
            <a:ext cx="638173" cy="5238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J</a:t>
            </a:r>
            <a:r>
              <a:rPr lang="en-US" sz="2800" b="1" baseline="-25000"/>
              <a:t>2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81239317-3DCC-4368-A1DD-7EF0F4E4706B}"/>
              </a:ext>
            </a:extLst>
          </p:cNvPr>
          <p:cNvSpPr/>
          <p:nvPr/>
        </p:nvSpPr>
        <p:spPr>
          <a:xfrm>
            <a:off x="10944452" y="5532437"/>
            <a:ext cx="638173" cy="523874"/>
          </a:xfrm>
          <a:prstGeom prst="rect">
            <a:avLst/>
          </a:prstGeom>
          <a:solidFill>
            <a:srgbClr val="8C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</a:t>
            </a:r>
            <a:r>
              <a:rPr lang="en-US" sz="2800" b="1" baseline="-25000" dirty="0"/>
              <a:t>2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31A034F-F783-4809-AC7C-D02D3DDEDB13}"/>
              </a:ext>
            </a:extLst>
          </p:cNvPr>
          <p:cNvSpPr/>
          <p:nvPr/>
        </p:nvSpPr>
        <p:spPr>
          <a:xfrm>
            <a:off x="4576889" y="6334126"/>
            <a:ext cx="638173" cy="523874"/>
          </a:xfrm>
          <a:prstGeom prst="rect">
            <a:avLst/>
          </a:prstGeom>
          <a:noFill/>
          <a:ln w="38100">
            <a:solidFill>
              <a:srgbClr val="002A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A5C"/>
                </a:solidFill>
                <a:latin typeface="Consolas" panose="020B0609020204030204" pitchFamily="49" charset="0"/>
              </a:rPr>
              <a:t>I</a:t>
            </a:r>
            <a:endParaRPr lang="en-US" sz="2800" b="1" baseline="-25000" dirty="0">
              <a:solidFill>
                <a:srgbClr val="002A5C"/>
              </a:solidFill>
              <a:latin typeface="Consolas" panose="020B0609020204030204" pitchFamily="49" charset="0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65303DB9-3039-4116-8EA3-78C1DD680567}"/>
              </a:ext>
            </a:extLst>
          </p:cNvPr>
          <p:cNvSpPr/>
          <p:nvPr/>
        </p:nvSpPr>
        <p:spPr>
          <a:xfrm>
            <a:off x="5486541" y="6334126"/>
            <a:ext cx="638173" cy="523874"/>
          </a:xfrm>
          <a:prstGeom prst="rect">
            <a:avLst/>
          </a:prstGeom>
          <a:solidFill>
            <a:srgbClr val="8C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</a:t>
            </a:r>
            <a:r>
              <a:rPr lang="en-US" sz="2800" b="1" baseline="-25000" dirty="0"/>
              <a:t>7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F6D15190-D327-40F3-947B-6569EF08338C}"/>
              </a:ext>
            </a:extLst>
          </p:cNvPr>
          <p:cNvSpPr/>
          <p:nvPr/>
        </p:nvSpPr>
        <p:spPr>
          <a:xfrm>
            <a:off x="6396193" y="6334126"/>
            <a:ext cx="638173" cy="523874"/>
          </a:xfrm>
          <a:prstGeom prst="rect">
            <a:avLst/>
          </a:prstGeom>
          <a:solidFill>
            <a:srgbClr val="8C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</a:t>
            </a:r>
            <a:r>
              <a:rPr lang="en-US" sz="2800" b="1" baseline="-25000" dirty="0"/>
              <a:t>6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05C62944-8376-46A7-B34D-24EE942D9F70}"/>
              </a:ext>
            </a:extLst>
          </p:cNvPr>
          <p:cNvSpPr/>
          <p:nvPr/>
        </p:nvSpPr>
        <p:spPr>
          <a:xfrm>
            <a:off x="7305845" y="6334126"/>
            <a:ext cx="638173" cy="523874"/>
          </a:xfrm>
          <a:prstGeom prst="rect">
            <a:avLst/>
          </a:prstGeom>
          <a:solidFill>
            <a:srgbClr val="8C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</a:t>
            </a:r>
            <a:r>
              <a:rPr lang="en-US" sz="2800" b="1" baseline="-25000" dirty="0"/>
              <a:t>5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D32CB79B-A785-4E17-B351-20AC592B7ACF}"/>
              </a:ext>
            </a:extLst>
          </p:cNvPr>
          <p:cNvSpPr/>
          <p:nvPr/>
        </p:nvSpPr>
        <p:spPr>
          <a:xfrm>
            <a:off x="8215497" y="6334126"/>
            <a:ext cx="638173" cy="523874"/>
          </a:xfrm>
          <a:prstGeom prst="rect">
            <a:avLst/>
          </a:prstGeom>
          <a:solidFill>
            <a:srgbClr val="8C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</a:t>
            </a:r>
            <a:r>
              <a:rPr lang="en-US" sz="2800" b="1" baseline="-25000" dirty="0"/>
              <a:t>4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AAEC5257-6C9E-40D1-B022-4F8320EE6EDE}"/>
              </a:ext>
            </a:extLst>
          </p:cNvPr>
          <p:cNvSpPr/>
          <p:nvPr/>
        </p:nvSpPr>
        <p:spPr>
          <a:xfrm>
            <a:off x="9125149" y="6334126"/>
            <a:ext cx="638173" cy="523874"/>
          </a:xfrm>
          <a:prstGeom prst="rect">
            <a:avLst/>
          </a:prstGeom>
          <a:solidFill>
            <a:srgbClr val="8C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</a:t>
            </a:r>
            <a:r>
              <a:rPr lang="en-US" sz="2800" b="1" baseline="-25000" dirty="0"/>
              <a:t>3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ACE7CD8C-E655-4BD3-B9FE-22D474E7B437}"/>
              </a:ext>
            </a:extLst>
          </p:cNvPr>
          <p:cNvSpPr/>
          <p:nvPr/>
        </p:nvSpPr>
        <p:spPr>
          <a:xfrm>
            <a:off x="10034801" y="6334126"/>
            <a:ext cx="638173" cy="523874"/>
          </a:xfrm>
          <a:prstGeom prst="rect">
            <a:avLst/>
          </a:prstGeom>
          <a:solidFill>
            <a:srgbClr val="8C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</a:t>
            </a:r>
            <a:r>
              <a:rPr lang="en-US" sz="2800" b="1" baseline="-25000" dirty="0"/>
              <a:t>2</a:t>
            </a:r>
          </a:p>
        </p:txBody>
      </p:sp>
      <p:cxnSp>
        <p:nvCxnSpPr>
          <p:cNvPr id="162" name="Connector: Elbow 161">
            <a:extLst>
              <a:ext uri="{FF2B5EF4-FFF2-40B4-BE49-F238E27FC236}">
                <a16:creationId xmlns:a16="http://schemas.microsoft.com/office/drawing/2014/main" id="{DD0DF627-D694-4C73-BEA6-92A5852E5C5E}"/>
              </a:ext>
            </a:extLst>
          </p:cNvPr>
          <p:cNvCxnSpPr>
            <a:stCxn id="76" idx="2"/>
            <a:endCxn id="89" idx="1"/>
          </p:cNvCxnSpPr>
          <p:nvPr/>
        </p:nvCxnSpPr>
        <p:spPr>
          <a:xfrm rot="16200000" flipH="1">
            <a:off x="4921382" y="2022459"/>
            <a:ext cx="539752" cy="590565"/>
          </a:xfrm>
          <a:prstGeom prst="bentConnector2">
            <a:avLst/>
          </a:prstGeom>
          <a:ln w="38100">
            <a:solidFill>
              <a:srgbClr val="002A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or: Elbow 162">
            <a:extLst>
              <a:ext uri="{FF2B5EF4-FFF2-40B4-BE49-F238E27FC236}">
                <a16:creationId xmlns:a16="http://schemas.microsoft.com/office/drawing/2014/main" id="{28C50318-C866-467C-B601-065D8D39C517}"/>
              </a:ext>
            </a:extLst>
          </p:cNvPr>
          <p:cNvCxnSpPr>
            <a:cxnSpLocks/>
            <a:stCxn id="79" idx="2"/>
            <a:endCxn id="91" idx="1"/>
          </p:cNvCxnSpPr>
          <p:nvPr/>
        </p:nvCxnSpPr>
        <p:spPr>
          <a:xfrm rot="16200000" flipH="1">
            <a:off x="6740686" y="2022459"/>
            <a:ext cx="539752" cy="590565"/>
          </a:xfrm>
          <a:prstGeom prst="bentConnector2">
            <a:avLst/>
          </a:prstGeom>
          <a:ln w="38100">
            <a:solidFill>
              <a:srgbClr val="002A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or: Elbow 163">
            <a:extLst>
              <a:ext uri="{FF2B5EF4-FFF2-40B4-BE49-F238E27FC236}">
                <a16:creationId xmlns:a16="http://schemas.microsoft.com/office/drawing/2014/main" id="{66BD6510-783C-4C34-9C61-4910B815A985}"/>
              </a:ext>
            </a:extLst>
          </p:cNvPr>
          <p:cNvCxnSpPr>
            <a:cxnSpLocks/>
            <a:stCxn id="83" idx="2"/>
            <a:endCxn id="92" idx="1"/>
          </p:cNvCxnSpPr>
          <p:nvPr/>
        </p:nvCxnSpPr>
        <p:spPr>
          <a:xfrm rot="16200000" flipH="1">
            <a:off x="8559990" y="2022459"/>
            <a:ext cx="539752" cy="590565"/>
          </a:xfrm>
          <a:prstGeom prst="bentConnector2">
            <a:avLst/>
          </a:prstGeom>
          <a:ln w="38100">
            <a:solidFill>
              <a:srgbClr val="002A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or: Elbow 164">
            <a:extLst>
              <a:ext uri="{FF2B5EF4-FFF2-40B4-BE49-F238E27FC236}">
                <a16:creationId xmlns:a16="http://schemas.microsoft.com/office/drawing/2014/main" id="{5779C370-50B7-424A-939F-A41A18218D10}"/>
              </a:ext>
            </a:extLst>
          </p:cNvPr>
          <p:cNvCxnSpPr>
            <a:cxnSpLocks/>
            <a:stCxn id="86" idx="2"/>
            <a:endCxn id="94" idx="1"/>
          </p:cNvCxnSpPr>
          <p:nvPr/>
        </p:nvCxnSpPr>
        <p:spPr>
          <a:xfrm rot="16200000" flipH="1">
            <a:off x="10379294" y="2022460"/>
            <a:ext cx="539752" cy="590564"/>
          </a:xfrm>
          <a:prstGeom prst="bentConnector2">
            <a:avLst/>
          </a:prstGeom>
          <a:ln w="38100">
            <a:solidFill>
              <a:srgbClr val="002A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ctor: Elbow 165">
            <a:extLst>
              <a:ext uri="{FF2B5EF4-FFF2-40B4-BE49-F238E27FC236}">
                <a16:creationId xmlns:a16="http://schemas.microsoft.com/office/drawing/2014/main" id="{EEDDC273-F2AC-4F5B-A424-0B83665FED33}"/>
              </a:ext>
            </a:extLst>
          </p:cNvPr>
          <p:cNvCxnSpPr>
            <a:cxnSpLocks/>
            <a:stCxn id="89" idx="2"/>
            <a:endCxn id="95" idx="1"/>
          </p:cNvCxnSpPr>
          <p:nvPr/>
        </p:nvCxnSpPr>
        <p:spPr>
          <a:xfrm rot="16200000" flipH="1">
            <a:off x="6285860" y="2369322"/>
            <a:ext cx="539752" cy="1500217"/>
          </a:xfrm>
          <a:prstGeom prst="bentConnector2">
            <a:avLst/>
          </a:prstGeom>
          <a:ln w="38100">
            <a:solidFill>
              <a:srgbClr val="002A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or: Elbow 166">
            <a:extLst>
              <a:ext uri="{FF2B5EF4-FFF2-40B4-BE49-F238E27FC236}">
                <a16:creationId xmlns:a16="http://schemas.microsoft.com/office/drawing/2014/main" id="{37EEF891-6D7E-4B82-9384-F1A2B9249AEB}"/>
              </a:ext>
            </a:extLst>
          </p:cNvPr>
          <p:cNvCxnSpPr>
            <a:cxnSpLocks/>
            <a:stCxn id="92" idx="2"/>
            <a:endCxn id="97" idx="1"/>
          </p:cNvCxnSpPr>
          <p:nvPr/>
        </p:nvCxnSpPr>
        <p:spPr>
          <a:xfrm rot="16200000" flipH="1">
            <a:off x="9924468" y="2369323"/>
            <a:ext cx="539752" cy="1500216"/>
          </a:xfrm>
          <a:prstGeom prst="bentConnector2">
            <a:avLst/>
          </a:prstGeom>
          <a:ln w="38100">
            <a:solidFill>
              <a:srgbClr val="002A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ctor: Elbow 167">
            <a:extLst>
              <a:ext uri="{FF2B5EF4-FFF2-40B4-BE49-F238E27FC236}">
                <a16:creationId xmlns:a16="http://schemas.microsoft.com/office/drawing/2014/main" id="{50E93DC8-AC34-4DDC-921C-3F62D4748477}"/>
              </a:ext>
            </a:extLst>
          </p:cNvPr>
          <p:cNvCxnSpPr>
            <a:cxnSpLocks/>
            <a:stCxn id="98" idx="2"/>
            <a:endCxn id="115" idx="0"/>
          </p:cNvCxnSpPr>
          <p:nvPr/>
        </p:nvCxnSpPr>
        <p:spPr>
          <a:xfrm rot="16200000" flipH="1">
            <a:off x="9305328" y="2772536"/>
            <a:ext cx="277815" cy="3638607"/>
          </a:xfrm>
          <a:prstGeom prst="bentConnector3">
            <a:avLst>
              <a:gd name="adj1" fmla="val 50000"/>
            </a:avLst>
          </a:prstGeom>
          <a:ln w="38100">
            <a:solidFill>
              <a:srgbClr val="002A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ctor: Elbow 168">
            <a:extLst>
              <a:ext uri="{FF2B5EF4-FFF2-40B4-BE49-F238E27FC236}">
                <a16:creationId xmlns:a16="http://schemas.microsoft.com/office/drawing/2014/main" id="{F5DFB1F8-CE6C-4B69-8D8A-6AD40BF7299F}"/>
              </a:ext>
            </a:extLst>
          </p:cNvPr>
          <p:cNvCxnSpPr>
            <a:cxnSpLocks/>
            <a:stCxn id="106" idx="2"/>
            <a:endCxn id="133" idx="0"/>
          </p:cNvCxnSpPr>
          <p:nvPr/>
        </p:nvCxnSpPr>
        <p:spPr>
          <a:xfrm rot="16200000" flipH="1">
            <a:off x="6576373" y="4483877"/>
            <a:ext cx="277815" cy="1819304"/>
          </a:xfrm>
          <a:prstGeom prst="bentConnector3">
            <a:avLst>
              <a:gd name="adj1" fmla="val 50000"/>
            </a:avLst>
          </a:prstGeom>
          <a:ln w="38100">
            <a:solidFill>
              <a:srgbClr val="002A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or: Elbow 169">
            <a:extLst>
              <a:ext uri="{FF2B5EF4-FFF2-40B4-BE49-F238E27FC236}">
                <a16:creationId xmlns:a16="http://schemas.microsoft.com/office/drawing/2014/main" id="{B781B782-3ACE-43F4-8E69-936FF4FBD817}"/>
              </a:ext>
            </a:extLst>
          </p:cNvPr>
          <p:cNvCxnSpPr>
            <a:cxnSpLocks/>
            <a:stCxn id="112" idx="2"/>
            <a:endCxn id="149" idx="0"/>
          </p:cNvCxnSpPr>
          <p:nvPr/>
        </p:nvCxnSpPr>
        <p:spPr>
          <a:xfrm rot="16200000" flipH="1">
            <a:off x="10214980" y="4483877"/>
            <a:ext cx="277815" cy="1819303"/>
          </a:xfrm>
          <a:prstGeom prst="bentConnector3">
            <a:avLst>
              <a:gd name="adj1" fmla="val 50000"/>
            </a:avLst>
          </a:prstGeom>
          <a:ln w="38100">
            <a:solidFill>
              <a:srgbClr val="002A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ctor: Elbow 170">
            <a:extLst>
              <a:ext uri="{FF2B5EF4-FFF2-40B4-BE49-F238E27FC236}">
                <a16:creationId xmlns:a16="http://schemas.microsoft.com/office/drawing/2014/main" id="{C08283DD-4AE7-4627-AD2C-7C136602AC60}"/>
              </a:ext>
            </a:extLst>
          </p:cNvPr>
          <p:cNvCxnSpPr>
            <a:cxnSpLocks/>
            <a:stCxn id="127" idx="2"/>
            <a:endCxn id="153" idx="0"/>
          </p:cNvCxnSpPr>
          <p:nvPr/>
        </p:nvCxnSpPr>
        <p:spPr>
          <a:xfrm rot="16200000" flipH="1">
            <a:off x="5211895" y="5740392"/>
            <a:ext cx="277815" cy="909652"/>
          </a:xfrm>
          <a:prstGeom prst="bentConnector3">
            <a:avLst>
              <a:gd name="adj1" fmla="val 50000"/>
            </a:avLst>
          </a:prstGeom>
          <a:ln w="38100">
            <a:solidFill>
              <a:srgbClr val="002A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ctor: Elbow 171">
            <a:extLst>
              <a:ext uri="{FF2B5EF4-FFF2-40B4-BE49-F238E27FC236}">
                <a16:creationId xmlns:a16="http://schemas.microsoft.com/office/drawing/2014/main" id="{EB166778-C9AC-42D8-B367-3B60400009E0}"/>
              </a:ext>
            </a:extLst>
          </p:cNvPr>
          <p:cNvCxnSpPr>
            <a:cxnSpLocks/>
            <a:stCxn id="131" idx="2"/>
            <a:endCxn id="157" idx="0"/>
          </p:cNvCxnSpPr>
          <p:nvPr/>
        </p:nvCxnSpPr>
        <p:spPr>
          <a:xfrm rot="16200000" flipH="1">
            <a:off x="7031199" y="5740392"/>
            <a:ext cx="277815" cy="909652"/>
          </a:xfrm>
          <a:prstGeom prst="bentConnector3">
            <a:avLst>
              <a:gd name="adj1" fmla="val 50000"/>
            </a:avLst>
          </a:prstGeom>
          <a:ln w="38100">
            <a:solidFill>
              <a:srgbClr val="002A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or: Elbow 172">
            <a:extLst>
              <a:ext uri="{FF2B5EF4-FFF2-40B4-BE49-F238E27FC236}">
                <a16:creationId xmlns:a16="http://schemas.microsoft.com/office/drawing/2014/main" id="{9A9179DC-8158-4592-B55E-956F9E5AB156}"/>
              </a:ext>
            </a:extLst>
          </p:cNvPr>
          <p:cNvCxnSpPr>
            <a:cxnSpLocks/>
            <a:stCxn id="137" idx="2"/>
            <a:endCxn id="159" idx="0"/>
          </p:cNvCxnSpPr>
          <p:nvPr/>
        </p:nvCxnSpPr>
        <p:spPr>
          <a:xfrm rot="16200000" flipH="1">
            <a:off x="8850503" y="5740392"/>
            <a:ext cx="277815" cy="909652"/>
          </a:xfrm>
          <a:prstGeom prst="bentConnector3">
            <a:avLst>
              <a:gd name="adj1" fmla="val 50000"/>
            </a:avLst>
          </a:prstGeom>
          <a:ln w="38100">
            <a:solidFill>
              <a:srgbClr val="002A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onnector: Elbow 195">
            <a:extLst>
              <a:ext uri="{FF2B5EF4-FFF2-40B4-BE49-F238E27FC236}">
                <a16:creationId xmlns:a16="http://schemas.microsoft.com/office/drawing/2014/main" id="{8BD73E3B-ED56-48D9-BEB9-396EFB13BEEA}"/>
              </a:ext>
            </a:extLst>
          </p:cNvPr>
          <p:cNvCxnSpPr>
            <a:cxnSpLocks/>
            <a:stCxn id="145" idx="2"/>
            <a:endCxn id="161" idx="0"/>
          </p:cNvCxnSpPr>
          <p:nvPr/>
        </p:nvCxnSpPr>
        <p:spPr>
          <a:xfrm rot="16200000" flipH="1">
            <a:off x="10669806" y="5740392"/>
            <a:ext cx="277815" cy="909651"/>
          </a:xfrm>
          <a:prstGeom prst="bentConnector3">
            <a:avLst>
              <a:gd name="adj1" fmla="val 50000"/>
            </a:avLst>
          </a:prstGeom>
          <a:ln w="38100">
            <a:solidFill>
              <a:srgbClr val="002A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DA2A31E5-3EFE-4639-BFA7-D13501B9C6DB}"/>
              </a:ext>
            </a:extLst>
          </p:cNvPr>
          <p:cNvCxnSpPr>
            <a:cxnSpLocks/>
            <a:stCxn id="77" idx="2"/>
            <a:endCxn id="89" idx="0"/>
          </p:cNvCxnSpPr>
          <p:nvPr/>
        </p:nvCxnSpPr>
        <p:spPr>
          <a:xfrm>
            <a:off x="5805628" y="2047866"/>
            <a:ext cx="0" cy="277815"/>
          </a:xfrm>
          <a:prstGeom prst="straightConnector1">
            <a:avLst/>
          </a:prstGeom>
          <a:ln w="38100">
            <a:solidFill>
              <a:srgbClr val="002A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217E36EC-4E18-41B3-9C0A-A3496EE0E182}"/>
              </a:ext>
            </a:extLst>
          </p:cNvPr>
          <p:cNvCxnSpPr>
            <a:cxnSpLocks/>
            <a:stCxn id="82" idx="2"/>
            <a:endCxn id="91" idx="0"/>
          </p:cNvCxnSpPr>
          <p:nvPr/>
        </p:nvCxnSpPr>
        <p:spPr>
          <a:xfrm>
            <a:off x="7624932" y="2047866"/>
            <a:ext cx="0" cy="277815"/>
          </a:xfrm>
          <a:prstGeom prst="straightConnector1">
            <a:avLst/>
          </a:prstGeom>
          <a:ln w="38100">
            <a:solidFill>
              <a:srgbClr val="002A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6F42010C-CED6-453B-9A1D-C7FB50A38B34}"/>
              </a:ext>
            </a:extLst>
          </p:cNvPr>
          <p:cNvCxnSpPr>
            <a:cxnSpLocks/>
            <a:stCxn id="85" idx="2"/>
            <a:endCxn id="92" idx="0"/>
          </p:cNvCxnSpPr>
          <p:nvPr/>
        </p:nvCxnSpPr>
        <p:spPr>
          <a:xfrm>
            <a:off x="9444236" y="2047866"/>
            <a:ext cx="0" cy="277815"/>
          </a:xfrm>
          <a:prstGeom prst="straightConnector1">
            <a:avLst/>
          </a:prstGeom>
          <a:ln w="38100">
            <a:solidFill>
              <a:srgbClr val="002A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7C343D45-33B8-45E5-962E-5BDD7BA55FA1}"/>
              </a:ext>
            </a:extLst>
          </p:cNvPr>
          <p:cNvCxnSpPr>
            <a:cxnSpLocks/>
            <a:stCxn id="88" idx="2"/>
            <a:endCxn id="94" idx="0"/>
          </p:cNvCxnSpPr>
          <p:nvPr/>
        </p:nvCxnSpPr>
        <p:spPr>
          <a:xfrm>
            <a:off x="11263539" y="2047866"/>
            <a:ext cx="0" cy="277815"/>
          </a:xfrm>
          <a:prstGeom prst="straightConnector1">
            <a:avLst/>
          </a:prstGeom>
          <a:ln w="38100">
            <a:solidFill>
              <a:srgbClr val="002A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48B40C87-6AFC-4B93-A0DF-5AB258913AB3}"/>
              </a:ext>
            </a:extLst>
          </p:cNvPr>
          <p:cNvCxnSpPr>
            <a:cxnSpLocks/>
            <a:stCxn id="91" idx="2"/>
            <a:endCxn id="95" idx="0"/>
          </p:cNvCxnSpPr>
          <p:nvPr/>
        </p:nvCxnSpPr>
        <p:spPr>
          <a:xfrm>
            <a:off x="7624932" y="2849555"/>
            <a:ext cx="0" cy="277815"/>
          </a:xfrm>
          <a:prstGeom prst="straightConnector1">
            <a:avLst/>
          </a:prstGeom>
          <a:ln w="38100">
            <a:solidFill>
              <a:srgbClr val="002A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190DFBC5-4C81-4FB1-86DB-78A71D923A43}"/>
              </a:ext>
            </a:extLst>
          </p:cNvPr>
          <p:cNvCxnSpPr>
            <a:cxnSpLocks/>
            <a:stCxn id="94" idx="2"/>
            <a:endCxn id="97" idx="0"/>
          </p:cNvCxnSpPr>
          <p:nvPr/>
        </p:nvCxnSpPr>
        <p:spPr>
          <a:xfrm>
            <a:off x="11263539" y="2849555"/>
            <a:ext cx="0" cy="277815"/>
          </a:xfrm>
          <a:prstGeom prst="straightConnector1">
            <a:avLst/>
          </a:prstGeom>
          <a:ln w="38100">
            <a:solidFill>
              <a:srgbClr val="002A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442C1DB8-0A9E-4F68-8E56-856BC8A977B5}"/>
              </a:ext>
            </a:extLst>
          </p:cNvPr>
          <p:cNvCxnSpPr>
            <a:cxnSpLocks/>
            <a:stCxn id="103" idx="2"/>
            <a:endCxn id="115" idx="0"/>
          </p:cNvCxnSpPr>
          <p:nvPr/>
        </p:nvCxnSpPr>
        <p:spPr>
          <a:xfrm>
            <a:off x="11263539" y="4452933"/>
            <a:ext cx="0" cy="277815"/>
          </a:xfrm>
          <a:prstGeom prst="straightConnector1">
            <a:avLst/>
          </a:prstGeom>
          <a:ln w="38100">
            <a:solidFill>
              <a:srgbClr val="002A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2F8A09FF-BA69-4015-A270-549F7F8EDA7F}"/>
              </a:ext>
            </a:extLst>
          </p:cNvPr>
          <p:cNvCxnSpPr>
            <a:cxnSpLocks/>
            <a:stCxn id="115" idx="2"/>
            <a:endCxn id="149" idx="0"/>
          </p:cNvCxnSpPr>
          <p:nvPr/>
        </p:nvCxnSpPr>
        <p:spPr>
          <a:xfrm>
            <a:off x="11263539" y="5254622"/>
            <a:ext cx="0" cy="277815"/>
          </a:xfrm>
          <a:prstGeom prst="straightConnector1">
            <a:avLst/>
          </a:prstGeom>
          <a:ln w="38100">
            <a:solidFill>
              <a:srgbClr val="002A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560C8196-E4F1-4CCD-BC99-289B91D4F006}"/>
              </a:ext>
            </a:extLst>
          </p:cNvPr>
          <p:cNvCxnSpPr>
            <a:cxnSpLocks/>
            <a:stCxn id="109" idx="2"/>
            <a:endCxn id="133" idx="0"/>
          </p:cNvCxnSpPr>
          <p:nvPr/>
        </p:nvCxnSpPr>
        <p:spPr>
          <a:xfrm>
            <a:off x="7624932" y="5254622"/>
            <a:ext cx="0" cy="277815"/>
          </a:xfrm>
          <a:prstGeom prst="straightConnector1">
            <a:avLst/>
          </a:prstGeom>
          <a:ln w="38100">
            <a:solidFill>
              <a:srgbClr val="002A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A0997B76-4AC7-4941-AE2D-8E42B1D0A119}"/>
              </a:ext>
            </a:extLst>
          </p:cNvPr>
          <p:cNvCxnSpPr>
            <a:cxnSpLocks/>
            <a:stCxn id="149" idx="2"/>
            <a:endCxn id="161" idx="0"/>
          </p:cNvCxnSpPr>
          <p:nvPr/>
        </p:nvCxnSpPr>
        <p:spPr>
          <a:xfrm>
            <a:off x="11263539" y="6056311"/>
            <a:ext cx="0" cy="277815"/>
          </a:xfrm>
          <a:prstGeom prst="straightConnector1">
            <a:avLst/>
          </a:prstGeom>
          <a:ln w="38100">
            <a:solidFill>
              <a:srgbClr val="002A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373BD301-9E35-45D6-8C5B-464E35F8DFB9}"/>
              </a:ext>
            </a:extLst>
          </p:cNvPr>
          <p:cNvCxnSpPr>
            <a:cxnSpLocks/>
            <a:stCxn id="141" idx="2"/>
            <a:endCxn id="159" idx="0"/>
          </p:cNvCxnSpPr>
          <p:nvPr/>
        </p:nvCxnSpPr>
        <p:spPr>
          <a:xfrm>
            <a:off x="9444236" y="6056311"/>
            <a:ext cx="0" cy="277815"/>
          </a:xfrm>
          <a:prstGeom prst="straightConnector1">
            <a:avLst/>
          </a:prstGeom>
          <a:ln w="38100">
            <a:solidFill>
              <a:srgbClr val="002A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94DC6C0D-11E3-4492-BF13-671350CF20CD}"/>
              </a:ext>
            </a:extLst>
          </p:cNvPr>
          <p:cNvCxnSpPr>
            <a:cxnSpLocks/>
            <a:stCxn id="133" idx="2"/>
            <a:endCxn id="157" idx="0"/>
          </p:cNvCxnSpPr>
          <p:nvPr/>
        </p:nvCxnSpPr>
        <p:spPr>
          <a:xfrm>
            <a:off x="7624932" y="6056311"/>
            <a:ext cx="0" cy="277815"/>
          </a:xfrm>
          <a:prstGeom prst="straightConnector1">
            <a:avLst/>
          </a:prstGeom>
          <a:ln w="38100">
            <a:solidFill>
              <a:srgbClr val="002A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33B15EC0-442E-4D70-BDD5-E22E4F95CF10}"/>
              </a:ext>
            </a:extLst>
          </p:cNvPr>
          <p:cNvCxnSpPr>
            <a:cxnSpLocks/>
            <a:stCxn id="129" idx="2"/>
            <a:endCxn id="153" idx="0"/>
          </p:cNvCxnSpPr>
          <p:nvPr/>
        </p:nvCxnSpPr>
        <p:spPr>
          <a:xfrm>
            <a:off x="5805628" y="6056311"/>
            <a:ext cx="0" cy="277815"/>
          </a:xfrm>
          <a:prstGeom prst="straightConnector1">
            <a:avLst/>
          </a:prstGeom>
          <a:ln w="38100">
            <a:solidFill>
              <a:srgbClr val="002A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or: Curved 209">
            <a:extLst>
              <a:ext uri="{FF2B5EF4-FFF2-40B4-BE49-F238E27FC236}">
                <a16:creationId xmlns:a16="http://schemas.microsoft.com/office/drawing/2014/main" id="{3466C42C-1B1C-4F9E-A987-1D4A90685346}"/>
              </a:ext>
            </a:extLst>
          </p:cNvPr>
          <p:cNvCxnSpPr>
            <a:stCxn id="103" idx="2"/>
            <a:endCxn id="109" idx="0"/>
          </p:cNvCxnSpPr>
          <p:nvPr/>
        </p:nvCxnSpPr>
        <p:spPr>
          <a:xfrm rot="5400000">
            <a:off x="9305329" y="2772537"/>
            <a:ext cx="277815" cy="3638607"/>
          </a:xfrm>
          <a:prstGeom prst="curvedConnector3">
            <a:avLst/>
          </a:prstGeom>
          <a:ln w="38100">
            <a:solidFill>
              <a:srgbClr val="002A5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or: Curved 210">
            <a:extLst>
              <a:ext uri="{FF2B5EF4-FFF2-40B4-BE49-F238E27FC236}">
                <a16:creationId xmlns:a16="http://schemas.microsoft.com/office/drawing/2014/main" id="{C52C240E-32E7-4564-B552-4DB1320FA30B}"/>
              </a:ext>
            </a:extLst>
          </p:cNvPr>
          <p:cNvCxnSpPr>
            <a:cxnSpLocks/>
            <a:stCxn id="115" idx="2"/>
            <a:endCxn id="141" idx="0"/>
          </p:cNvCxnSpPr>
          <p:nvPr/>
        </p:nvCxnSpPr>
        <p:spPr>
          <a:xfrm rot="5400000">
            <a:off x="10214981" y="4483878"/>
            <a:ext cx="277815" cy="1819303"/>
          </a:xfrm>
          <a:prstGeom prst="curvedConnector3">
            <a:avLst>
              <a:gd name="adj1" fmla="val 50000"/>
            </a:avLst>
          </a:prstGeom>
          <a:ln w="38100">
            <a:solidFill>
              <a:srgbClr val="002A5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ctor: Curved 211">
            <a:extLst>
              <a:ext uri="{FF2B5EF4-FFF2-40B4-BE49-F238E27FC236}">
                <a16:creationId xmlns:a16="http://schemas.microsoft.com/office/drawing/2014/main" id="{17D80917-7A6A-41A4-8F10-8E4661A8790C}"/>
              </a:ext>
            </a:extLst>
          </p:cNvPr>
          <p:cNvCxnSpPr>
            <a:cxnSpLocks/>
            <a:stCxn id="109" idx="2"/>
            <a:endCxn id="129" idx="0"/>
          </p:cNvCxnSpPr>
          <p:nvPr/>
        </p:nvCxnSpPr>
        <p:spPr>
          <a:xfrm rot="5400000">
            <a:off x="6576373" y="4483877"/>
            <a:ext cx="277815" cy="1819304"/>
          </a:xfrm>
          <a:prstGeom prst="curvedConnector3">
            <a:avLst>
              <a:gd name="adj1" fmla="val 50000"/>
            </a:avLst>
          </a:prstGeom>
          <a:ln w="38100">
            <a:solidFill>
              <a:srgbClr val="002A5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or: Curved 212">
            <a:extLst>
              <a:ext uri="{FF2B5EF4-FFF2-40B4-BE49-F238E27FC236}">
                <a16:creationId xmlns:a16="http://schemas.microsoft.com/office/drawing/2014/main" id="{3EF3631D-778E-428B-A01F-A93AE006916F}"/>
              </a:ext>
            </a:extLst>
          </p:cNvPr>
          <p:cNvCxnSpPr>
            <a:cxnSpLocks/>
            <a:stCxn id="149" idx="2"/>
            <a:endCxn id="160" idx="0"/>
          </p:cNvCxnSpPr>
          <p:nvPr/>
        </p:nvCxnSpPr>
        <p:spPr>
          <a:xfrm rot="5400000">
            <a:off x="10669807" y="5740393"/>
            <a:ext cx="277815" cy="909651"/>
          </a:xfrm>
          <a:prstGeom prst="curvedConnector3">
            <a:avLst>
              <a:gd name="adj1" fmla="val 50000"/>
            </a:avLst>
          </a:prstGeom>
          <a:ln w="38100">
            <a:solidFill>
              <a:srgbClr val="002A5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ctor: Curved 213">
            <a:extLst>
              <a:ext uri="{FF2B5EF4-FFF2-40B4-BE49-F238E27FC236}">
                <a16:creationId xmlns:a16="http://schemas.microsoft.com/office/drawing/2014/main" id="{E4D5EBC4-05C9-465D-9491-080297C50CAA}"/>
              </a:ext>
            </a:extLst>
          </p:cNvPr>
          <p:cNvCxnSpPr>
            <a:cxnSpLocks/>
            <a:stCxn id="141" idx="2"/>
            <a:endCxn id="158" idx="0"/>
          </p:cNvCxnSpPr>
          <p:nvPr/>
        </p:nvCxnSpPr>
        <p:spPr>
          <a:xfrm rot="5400000">
            <a:off x="8850503" y="5740392"/>
            <a:ext cx="277815" cy="909652"/>
          </a:xfrm>
          <a:prstGeom prst="curvedConnector3">
            <a:avLst>
              <a:gd name="adj1" fmla="val 50000"/>
            </a:avLst>
          </a:prstGeom>
          <a:ln w="38100">
            <a:solidFill>
              <a:srgbClr val="002A5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ctor: Curved 214">
            <a:extLst>
              <a:ext uri="{FF2B5EF4-FFF2-40B4-BE49-F238E27FC236}">
                <a16:creationId xmlns:a16="http://schemas.microsoft.com/office/drawing/2014/main" id="{5C5D756B-D2E7-4A6A-8BB4-556232580F18}"/>
              </a:ext>
            </a:extLst>
          </p:cNvPr>
          <p:cNvCxnSpPr>
            <a:cxnSpLocks/>
            <a:stCxn id="133" idx="2"/>
            <a:endCxn id="155" idx="0"/>
          </p:cNvCxnSpPr>
          <p:nvPr/>
        </p:nvCxnSpPr>
        <p:spPr>
          <a:xfrm rot="5400000">
            <a:off x="7031199" y="5740392"/>
            <a:ext cx="277815" cy="909652"/>
          </a:xfrm>
          <a:prstGeom prst="curvedConnector3">
            <a:avLst>
              <a:gd name="adj1" fmla="val 50000"/>
            </a:avLst>
          </a:prstGeom>
          <a:ln w="38100">
            <a:solidFill>
              <a:srgbClr val="002A5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ctor: Curved 215">
            <a:extLst>
              <a:ext uri="{FF2B5EF4-FFF2-40B4-BE49-F238E27FC236}">
                <a16:creationId xmlns:a16="http://schemas.microsoft.com/office/drawing/2014/main" id="{7E140916-C211-464F-A52D-CB07A4ECAF0B}"/>
              </a:ext>
            </a:extLst>
          </p:cNvPr>
          <p:cNvCxnSpPr>
            <a:cxnSpLocks/>
            <a:stCxn id="129" idx="2"/>
            <a:endCxn id="151" idx="0"/>
          </p:cNvCxnSpPr>
          <p:nvPr/>
        </p:nvCxnSpPr>
        <p:spPr>
          <a:xfrm rot="5400000">
            <a:off x="5211895" y="5740392"/>
            <a:ext cx="277815" cy="909652"/>
          </a:xfrm>
          <a:prstGeom prst="curvedConnector3">
            <a:avLst>
              <a:gd name="adj1" fmla="val 50000"/>
            </a:avLst>
          </a:prstGeom>
          <a:ln w="38100">
            <a:solidFill>
              <a:srgbClr val="002A5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Arrow: Left 217">
            <a:extLst>
              <a:ext uri="{FF2B5EF4-FFF2-40B4-BE49-F238E27FC236}">
                <a16:creationId xmlns:a16="http://schemas.microsoft.com/office/drawing/2014/main" id="{9631784E-91C1-4B39-BA95-D73DB5882523}"/>
              </a:ext>
            </a:extLst>
          </p:cNvPr>
          <p:cNvSpPr/>
          <p:nvPr/>
        </p:nvSpPr>
        <p:spPr>
          <a:xfrm rot="16200000">
            <a:off x="9315319" y="3981318"/>
            <a:ext cx="5334008" cy="419355"/>
          </a:xfrm>
          <a:prstGeom prst="leftArrow">
            <a:avLst>
              <a:gd name="adj1" fmla="val 54820"/>
              <a:gd name="adj2" fmla="val 100114"/>
            </a:avLst>
          </a:prstGeom>
          <a:solidFill>
            <a:srgbClr val="002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Time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6EB04D66-707D-474F-ACAF-BD7F7A28E22E}"/>
              </a:ext>
            </a:extLst>
          </p:cNvPr>
          <p:cNvSpPr/>
          <p:nvPr/>
        </p:nvSpPr>
        <p:spPr>
          <a:xfrm>
            <a:off x="378910" y="5435795"/>
            <a:ext cx="502920" cy="5029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47553EFD-9148-4372-9729-A00B93D486D2}"/>
              </a:ext>
            </a:extLst>
          </p:cNvPr>
          <p:cNvSpPr/>
          <p:nvPr/>
        </p:nvSpPr>
        <p:spPr>
          <a:xfrm>
            <a:off x="378908" y="6168368"/>
            <a:ext cx="502920" cy="5029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B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47034E21-D78F-4A0F-9461-D2427012D8E1}"/>
              </a:ext>
            </a:extLst>
          </p:cNvPr>
          <p:cNvSpPr/>
          <p:nvPr/>
        </p:nvSpPr>
        <p:spPr>
          <a:xfrm>
            <a:off x="1141364" y="5435795"/>
            <a:ext cx="502920" cy="5029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B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5F280B1-7C80-49BC-88B4-4BF588B0C266}"/>
              </a:ext>
            </a:extLst>
          </p:cNvPr>
          <p:cNvSpPr/>
          <p:nvPr/>
        </p:nvSpPr>
        <p:spPr>
          <a:xfrm>
            <a:off x="1141362" y="6168368"/>
            <a:ext cx="502920" cy="5029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BA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  <p:cxnSp>
        <p:nvCxnSpPr>
          <p:cNvPr id="223" name="Connector: Elbow 222">
            <a:extLst>
              <a:ext uri="{FF2B5EF4-FFF2-40B4-BE49-F238E27FC236}">
                <a16:creationId xmlns:a16="http://schemas.microsoft.com/office/drawing/2014/main" id="{63A1B53C-E90A-48B1-BE4E-DA2270217CC0}"/>
              </a:ext>
            </a:extLst>
          </p:cNvPr>
          <p:cNvCxnSpPr>
            <a:cxnSpLocks/>
            <a:stCxn id="219" idx="2"/>
            <a:endCxn id="222" idx="0"/>
          </p:cNvCxnSpPr>
          <p:nvPr/>
        </p:nvCxnSpPr>
        <p:spPr>
          <a:xfrm rot="16200000" flipH="1">
            <a:off x="896770" y="5672315"/>
            <a:ext cx="229653" cy="7624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onnector: Elbow 223">
            <a:extLst>
              <a:ext uri="{FF2B5EF4-FFF2-40B4-BE49-F238E27FC236}">
                <a16:creationId xmlns:a16="http://schemas.microsoft.com/office/drawing/2014/main" id="{7FBB4D0E-D9C1-4C69-8C55-A93279F83B2D}"/>
              </a:ext>
            </a:extLst>
          </p:cNvPr>
          <p:cNvCxnSpPr>
            <a:cxnSpLocks/>
            <a:stCxn id="221" idx="2"/>
            <a:endCxn id="222" idx="0"/>
          </p:cNvCxnSpPr>
          <p:nvPr/>
        </p:nvCxnSpPr>
        <p:spPr>
          <a:xfrm rot="5400000">
            <a:off x="1277997" y="6053540"/>
            <a:ext cx="229653" cy="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or: Curved 224">
            <a:extLst>
              <a:ext uri="{FF2B5EF4-FFF2-40B4-BE49-F238E27FC236}">
                <a16:creationId xmlns:a16="http://schemas.microsoft.com/office/drawing/2014/main" id="{2C373F6A-2B70-4AE3-A090-4BCB0845B641}"/>
              </a:ext>
            </a:extLst>
          </p:cNvPr>
          <p:cNvCxnSpPr>
            <a:cxnSpLocks/>
            <a:stCxn id="221" idx="2"/>
            <a:endCxn id="220" idx="0"/>
          </p:cNvCxnSpPr>
          <p:nvPr/>
        </p:nvCxnSpPr>
        <p:spPr>
          <a:xfrm rot="5400000">
            <a:off x="896770" y="5672313"/>
            <a:ext cx="229653" cy="762456"/>
          </a:xfrm>
          <a:prstGeom prst="curvedConnector3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>
            <a:extLst>
              <a:ext uri="{FF2B5EF4-FFF2-40B4-BE49-F238E27FC236}">
                <a16:creationId xmlns:a16="http://schemas.microsoft.com/office/drawing/2014/main" id="{86AE103F-8AED-41B9-A359-1B1B01F69444}"/>
              </a:ext>
            </a:extLst>
          </p:cNvPr>
          <p:cNvSpPr txBox="1"/>
          <p:nvPr/>
        </p:nvSpPr>
        <p:spPr>
          <a:xfrm>
            <a:off x="208591" y="5035684"/>
            <a:ext cx="160601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Down-sweep</a:t>
            </a:r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1DEF0F84-BE55-4DCD-9CED-294780F393B4}"/>
              </a:ext>
            </a:extLst>
          </p:cNvPr>
          <p:cNvSpPr/>
          <p:nvPr/>
        </p:nvSpPr>
        <p:spPr>
          <a:xfrm>
            <a:off x="1021729" y="6061205"/>
            <a:ext cx="731520" cy="73152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469D119C-EECB-4DB6-B971-C8C0A7CE4CA3}"/>
              </a:ext>
            </a:extLst>
          </p:cNvPr>
          <p:cNvSpPr/>
          <p:nvPr/>
        </p:nvSpPr>
        <p:spPr>
          <a:xfrm>
            <a:off x="1137918" y="6168368"/>
            <a:ext cx="502920" cy="5029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AB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F5A919-D640-400C-9A76-8884D83945BE}"/>
              </a:ext>
            </a:extLst>
          </p:cNvPr>
          <p:cNvSpPr txBox="1"/>
          <p:nvPr/>
        </p:nvSpPr>
        <p:spPr>
          <a:xfrm>
            <a:off x="1723872" y="5610002"/>
            <a:ext cx="2487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Matrix multiplications are </a:t>
            </a:r>
            <a:r>
              <a:rPr lang="en-US" sz="2400" b="1" dirty="0">
                <a:solidFill>
                  <a:srgbClr val="FF0000"/>
                </a:solidFill>
              </a:rPr>
              <a:t>noncommutative</a:t>
            </a:r>
            <a:r>
              <a:rPr lang="en-US" sz="2400" dirty="0"/>
              <a:t>.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D386ACAD-99C5-416D-93E4-25E8FDEE08F7}"/>
              </a:ext>
            </a:extLst>
          </p:cNvPr>
          <p:cNvSpPr/>
          <p:nvPr/>
        </p:nvSpPr>
        <p:spPr>
          <a:xfrm>
            <a:off x="10944452" y="6334126"/>
            <a:ext cx="638173" cy="523874"/>
          </a:xfrm>
          <a:prstGeom prst="rect">
            <a:avLst/>
          </a:prstGeom>
          <a:solidFill>
            <a:srgbClr val="8C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</a:t>
            </a:r>
            <a:r>
              <a:rPr lang="en-US" sz="2800" b="1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5410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500"/>
                            </p:stCondLst>
                            <p:childTnLst>
                              <p:par>
                                <p:cTn id="4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000"/>
                            </p:stCondLst>
                            <p:childTnLst>
                              <p:par>
                                <p:cTn id="4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00"/>
                            </p:stCondLst>
                            <p:childTnLst>
                              <p:par>
                                <p:cTn id="4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0" grpId="0" animBg="1"/>
      <p:bldP spid="90" grpId="0" animBg="1"/>
      <p:bldP spid="93" grpId="0" animBg="1"/>
      <p:bldP spid="96" grpId="0" animBg="1"/>
      <p:bldP spid="99" grpId="0" animBg="1"/>
      <p:bldP spid="100" grpId="0" animBg="1"/>
      <p:bldP spid="101" grpId="0" animBg="1"/>
      <p:bldP spid="102" grpId="0" animBg="1"/>
      <p:bldP spid="104" grpId="0" animBg="1"/>
      <p:bldP spid="105" grpId="0" animBg="1"/>
      <p:bldP spid="107" grpId="0" animBg="1"/>
      <p:bldP spid="108" grpId="0" animBg="1"/>
      <p:bldP spid="110" grpId="0" animBg="1"/>
      <p:bldP spid="111" grpId="0" animBg="1"/>
      <p:bldP spid="113" grpId="0" animBg="1"/>
      <p:bldP spid="114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8" grpId="0" animBg="1"/>
      <p:bldP spid="130" grpId="0" animBg="1"/>
      <p:bldP spid="132" grpId="0" animBg="1"/>
      <p:bldP spid="134" grpId="0" animBg="1"/>
      <p:bldP spid="135" grpId="0" animBg="1"/>
      <p:bldP spid="136" grpId="0" animBg="1"/>
      <p:bldP spid="138" grpId="0" animBg="1"/>
      <p:bldP spid="139" grpId="0" animBg="1"/>
      <p:bldP spid="76" grpId="0" animBg="1"/>
      <p:bldP spid="77" grpId="0" animBg="1"/>
      <p:bldP spid="79" grpId="0" animBg="1"/>
      <p:bldP spid="82" grpId="0" animBg="1"/>
      <p:bldP spid="83" grpId="0" animBg="1"/>
      <p:bldP spid="85" grpId="0" animBg="1"/>
      <p:bldP spid="86" grpId="0" animBg="1"/>
      <p:bldP spid="88" grpId="0" animBg="1"/>
      <p:bldP spid="89" grpId="0" animBg="1"/>
      <p:bldP spid="91" grpId="0" animBg="1"/>
      <p:bldP spid="92" grpId="0" animBg="1"/>
      <p:bldP spid="94" grpId="0" animBg="1"/>
      <p:bldP spid="95" grpId="0" animBg="1"/>
      <p:bldP spid="97" grpId="0" animBg="1"/>
      <p:bldP spid="98" grpId="0" animBg="1"/>
      <p:bldP spid="103" grpId="0" animBg="1"/>
      <p:bldP spid="106" grpId="0" animBg="1"/>
      <p:bldP spid="109" grpId="0" animBg="1"/>
      <p:bldP spid="112" grpId="0" animBg="1"/>
      <p:bldP spid="115" grpId="0" animBg="1"/>
      <p:bldP spid="127" grpId="0" animBg="1"/>
      <p:bldP spid="129" grpId="0" animBg="1"/>
      <p:bldP spid="131" grpId="0" animBg="1"/>
      <p:bldP spid="133" grpId="0" animBg="1"/>
      <p:bldP spid="137" grpId="0" animBg="1"/>
      <p:bldP spid="141" grpId="0" animBg="1"/>
      <p:bldP spid="145" grpId="0" animBg="1"/>
      <p:bldP spid="149" grpId="0" animBg="1"/>
      <p:bldP spid="151" grpId="0" animBg="1"/>
      <p:bldP spid="153" grpId="0" animBg="1"/>
      <p:bldP spid="155" grpId="0" animBg="1"/>
      <p:bldP spid="157" grpId="0" animBg="1"/>
      <p:bldP spid="158" grpId="0" animBg="1"/>
      <p:bldP spid="159" grpId="0" animBg="1"/>
      <p:bldP spid="160" grpId="0" animBg="1"/>
      <p:bldP spid="219" grpId="0" animBg="1"/>
      <p:bldP spid="220" grpId="0" animBg="1"/>
      <p:bldP spid="221" grpId="0" animBg="1"/>
      <p:bldP spid="222" grpId="0" animBg="1"/>
      <p:bldP spid="222" grpId="1" animBg="1"/>
      <p:bldP spid="226" grpId="0"/>
      <p:bldP spid="6" grpId="0" animBg="1"/>
      <p:bldP spid="6" grpId="1" animBg="1"/>
      <p:bldP spid="235" grpId="0" animBg="1"/>
      <p:bldP spid="7" grpId="0"/>
      <p:bldP spid="1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6BD8-869F-4C44-B63B-F578D277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Reconstructs</a:t>
            </a:r>
            <a:r>
              <a:rPr lang="en-US" b="1">
                <a:solidFill>
                  <a:srgbClr val="002A5C"/>
                </a:solidFill>
              </a:rPr>
              <a:t> the Original BP Exactly</a:t>
            </a: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439D576-7B29-41AE-8689-F36B0846CB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10256"/>
            <a:ext cx="3275425" cy="3011219"/>
          </a:xfrm>
        </p:spPr>
      </p:pic>
      <p:pic>
        <p:nvPicPr>
          <p:cNvPr id="11" name="Content Placeholder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DD9235-CBB0-4E54-ABFA-B959A09601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63" y="3710255"/>
            <a:ext cx="3274475" cy="3011219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0FFD958-E8A8-4E5A-898F-9A2F39524A07}"/>
              </a:ext>
            </a:extLst>
          </p:cNvPr>
          <p:cNvSpPr txBox="1"/>
          <p:nvPr/>
        </p:nvSpPr>
        <p:spPr>
          <a:xfrm>
            <a:off x="838198" y="3310145"/>
            <a:ext cx="6366831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Training LeNet-5 on CIFAR-10 (baseline: </a:t>
            </a:r>
            <a:r>
              <a:rPr lang="en-US" sz="2000" err="1">
                <a:solidFill>
                  <a:srgbClr val="000000"/>
                </a:solidFill>
              </a:rPr>
              <a:t>PyTorch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 err="1">
                <a:solidFill>
                  <a:srgbClr val="000000"/>
                </a:solidFill>
              </a:rPr>
              <a:t>Autograd</a:t>
            </a:r>
            <a:r>
              <a:rPr lang="en-US" sz="20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F11259-B0D8-44A9-BB78-33301C17D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15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0A1225-387A-45A2-ABBC-62E65849EC73}"/>
              </a:ext>
            </a:extLst>
          </p:cNvPr>
          <p:cNvSpPr txBox="1"/>
          <p:nvPr/>
        </p:nvSpPr>
        <p:spPr>
          <a:xfrm>
            <a:off x="838198" y="1690688"/>
            <a:ext cx="105156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Our method produces gradients </a:t>
            </a:r>
            <a:r>
              <a:rPr lang="en-US" sz="2800" b="1">
                <a:solidFill>
                  <a:srgbClr val="00823B"/>
                </a:solidFill>
              </a:rPr>
              <a:t>mathematically equivalent</a:t>
            </a:r>
            <a:r>
              <a:rPr lang="en-US" sz="2800">
                <a:solidFill>
                  <a:srgbClr val="000000"/>
                </a:solidFill>
              </a:rPr>
              <a:t> to BP.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51B841-0E70-4939-92B2-7766B44546F7}"/>
              </a:ext>
            </a:extLst>
          </p:cNvPr>
          <p:cNvSpPr txBox="1"/>
          <p:nvPr/>
        </p:nvSpPr>
        <p:spPr>
          <a:xfrm>
            <a:off x="838198" y="2217673"/>
            <a:ext cx="10861713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The Jacobians are multiplied in a different order </a:t>
            </a: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800">
                <a:solidFill>
                  <a:srgbClr val="000000"/>
                </a:solidFill>
              </a:rPr>
              <a:t> numerical differences.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5C0275-6BAF-4929-B62C-DE5420634025}"/>
              </a:ext>
            </a:extLst>
          </p:cNvPr>
          <p:cNvSpPr txBox="1"/>
          <p:nvPr/>
        </p:nvSpPr>
        <p:spPr>
          <a:xfrm>
            <a:off x="838198" y="2744659"/>
            <a:ext cx="10861713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Empirically show that such differences do not effect convergence.</a:t>
            </a:r>
          </a:p>
        </p:txBody>
      </p:sp>
    </p:spTree>
    <p:extLst>
      <p:ext uri="{BB962C8B-B14F-4D97-AF65-F5344CB8AC3E}">
        <p14:creationId xmlns:p14="http://schemas.microsoft.com/office/powerpoint/2010/main" val="329204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6BD8-869F-4C44-B63B-F578D277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Jacobians </a:t>
            </a:r>
            <a:r>
              <a:rPr lang="en-US" b="1">
                <a:solidFill>
                  <a:srgbClr val="002A5C"/>
                </a:solidFill>
              </a:rPr>
              <a:t>are Memory &amp; Compute Hungry</a:t>
            </a:r>
            <a:endParaRPr lang="en-US" b="1" dirty="0">
              <a:solidFill>
                <a:srgbClr val="002A5C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687C180-B3C7-4714-A822-F68C2D5C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56900" cy="236694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A full Jacobian can be prohibitively expensive to handle.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e.g., 1</a:t>
            </a:r>
            <a:r>
              <a:rPr lang="en-US" sz="2400" baseline="30000" dirty="0"/>
              <a:t>st</a:t>
            </a:r>
            <a:r>
              <a:rPr lang="en-US" sz="2400" dirty="0"/>
              <a:t> convolution in VGG-11 on CIFAR-10 images occupy </a:t>
            </a:r>
            <a:r>
              <a:rPr lang="en-US" sz="2400" b="1" dirty="0">
                <a:solidFill>
                  <a:srgbClr val="FF0000"/>
                </a:solidFill>
              </a:rPr>
              <a:t>768 MB </a:t>
            </a:r>
            <a:r>
              <a:rPr lang="en-US" sz="2400" dirty="0"/>
              <a:t>of memory.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Generated one row at a time by passing basis vectors into </a:t>
            </a:r>
            <a:r>
              <a:rPr lang="en-US" sz="2400" dirty="0" err="1">
                <a:latin typeface="Consolas" panose="020B0609020204030204" pitchFamily="49" charset="0"/>
              </a:rPr>
              <a:t>Op_Grad</a:t>
            </a:r>
            <a:r>
              <a:rPr lang="en-US" sz="2400" dirty="0">
                <a:latin typeface="Consolas" panose="020B0609020204030204" pitchFamily="49" charset="0"/>
              </a:rPr>
              <a:t>()</a:t>
            </a:r>
            <a:r>
              <a:rPr lang="en-US" sz="2400" dirty="0"/>
              <a:t> (the VJP function).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Conventional ML algorithms avoid using Jacobians directly (including BP).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F5A46D-BD53-4187-87AB-4452B5D53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16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55946B-9E9D-4649-BC84-21A5BD54D1C8}"/>
              </a:ext>
            </a:extLst>
          </p:cNvPr>
          <p:cNvSpPr/>
          <p:nvPr/>
        </p:nvSpPr>
        <p:spPr>
          <a:xfrm>
            <a:off x="4512717" y="4703654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75F4BF-7653-4143-A7D0-BCFF5D857757}"/>
              </a:ext>
            </a:extLst>
          </p:cNvPr>
          <p:cNvSpPr/>
          <p:nvPr/>
        </p:nvSpPr>
        <p:spPr>
          <a:xfrm>
            <a:off x="4512717" y="4996262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0A3B5F-6BB5-406E-948A-A21F4FED5A8C}"/>
              </a:ext>
            </a:extLst>
          </p:cNvPr>
          <p:cNvSpPr/>
          <p:nvPr/>
        </p:nvSpPr>
        <p:spPr>
          <a:xfrm>
            <a:off x="4512717" y="5288870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322195-3937-4A9D-9DE7-76ED3C31904C}"/>
              </a:ext>
            </a:extLst>
          </p:cNvPr>
          <p:cNvSpPr/>
          <p:nvPr/>
        </p:nvSpPr>
        <p:spPr>
          <a:xfrm>
            <a:off x="4512717" y="5581478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5C97E3-FBEF-4216-8F7C-CFD0EE15C17A}"/>
              </a:ext>
            </a:extLst>
          </p:cNvPr>
          <p:cNvSpPr/>
          <p:nvPr/>
        </p:nvSpPr>
        <p:spPr>
          <a:xfrm>
            <a:off x="4512717" y="5874086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69FD2C-1A32-41F2-BFE4-5E7A02E314FD}"/>
              </a:ext>
            </a:extLst>
          </p:cNvPr>
          <p:cNvSpPr/>
          <p:nvPr/>
        </p:nvSpPr>
        <p:spPr>
          <a:xfrm>
            <a:off x="5097933" y="4703654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35F878-31E0-4E5A-ADF1-CEB708D93528}"/>
              </a:ext>
            </a:extLst>
          </p:cNvPr>
          <p:cNvSpPr/>
          <p:nvPr/>
        </p:nvSpPr>
        <p:spPr>
          <a:xfrm>
            <a:off x="5097933" y="4996262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4A333D-7A5B-430F-9253-6CF946C492FF}"/>
              </a:ext>
            </a:extLst>
          </p:cNvPr>
          <p:cNvSpPr/>
          <p:nvPr/>
        </p:nvSpPr>
        <p:spPr>
          <a:xfrm>
            <a:off x="5097933" y="5288870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F650BE-7332-4211-A417-F7708C1DE0C2}"/>
              </a:ext>
            </a:extLst>
          </p:cNvPr>
          <p:cNvSpPr/>
          <p:nvPr/>
        </p:nvSpPr>
        <p:spPr>
          <a:xfrm>
            <a:off x="5097933" y="5581478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22F5B5-53E7-4992-BF85-2D2D6616BC71}"/>
              </a:ext>
            </a:extLst>
          </p:cNvPr>
          <p:cNvSpPr/>
          <p:nvPr/>
        </p:nvSpPr>
        <p:spPr>
          <a:xfrm>
            <a:off x="5097933" y="5874086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F9B6B6-137C-4854-B687-A18E0F8543B6}"/>
              </a:ext>
            </a:extLst>
          </p:cNvPr>
          <p:cNvSpPr/>
          <p:nvPr/>
        </p:nvSpPr>
        <p:spPr>
          <a:xfrm>
            <a:off x="5390541" y="4703654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63CCED-C1A5-4AB4-8113-3020F1F99D39}"/>
              </a:ext>
            </a:extLst>
          </p:cNvPr>
          <p:cNvSpPr/>
          <p:nvPr/>
        </p:nvSpPr>
        <p:spPr>
          <a:xfrm>
            <a:off x="5390541" y="4996262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DD5C59F-AAFE-4B64-986B-1E665561A47C}"/>
              </a:ext>
            </a:extLst>
          </p:cNvPr>
          <p:cNvSpPr/>
          <p:nvPr/>
        </p:nvSpPr>
        <p:spPr>
          <a:xfrm>
            <a:off x="5390541" y="5288870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462DD12-414D-4621-8E9A-AED13A1F039D}"/>
              </a:ext>
            </a:extLst>
          </p:cNvPr>
          <p:cNvSpPr/>
          <p:nvPr/>
        </p:nvSpPr>
        <p:spPr>
          <a:xfrm>
            <a:off x="5390541" y="5581478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99A694-5C91-4D67-A424-373D7FE876E4}"/>
              </a:ext>
            </a:extLst>
          </p:cNvPr>
          <p:cNvSpPr/>
          <p:nvPr/>
        </p:nvSpPr>
        <p:spPr>
          <a:xfrm>
            <a:off x="5390541" y="5874086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CCB3A6-0266-48B1-BA8B-281F99B36674}"/>
              </a:ext>
            </a:extLst>
          </p:cNvPr>
          <p:cNvSpPr/>
          <p:nvPr/>
        </p:nvSpPr>
        <p:spPr>
          <a:xfrm>
            <a:off x="5683149" y="4703654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02A27E-69DA-4740-B857-0885DF51BBA9}"/>
              </a:ext>
            </a:extLst>
          </p:cNvPr>
          <p:cNvSpPr/>
          <p:nvPr/>
        </p:nvSpPr>
        <p:spPr>
          <a:xfrm>
            <a:off x="5683149" y="4996262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B88D67-2D8F-499A-AA90-99195EBC3C82}"/>
              </a:ext>
            </a:extLst>
          </p:cNvPr>
          <p:cNvSpPr/>
          <p:nvPr/>
        </p:nvSpPr>
        <p:spPr>
          <a:xfrm>
            <a:off x="5683149" y="5288870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1CABBF-2D45-463B-B998-1B67ACCB5E5C}"/>
              </a:ext>
            </a:extLst>
          </p:cNvPr>
          <p:cNvSpPr/>
          <p:nvPr/>
        </p:nvSpPr>
        <p:spPr>
          <a:xfrm>
            <a:off x="5683149" y="5581478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D95F27-40BF-4910-8149-E033D81CCBD2}"/>
              </a:ext>
            </a:extLst>
          </p:cNvPr>
          <p:cNvSpPr/>
          <p:nvPr/>
        </p:nvSpPr>
        <p:spPr>
          <a:xfrm>
            <a:off x="5683149" y="5874086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B90183-56C7-431E-B944-32584CEE01A0}"/>
              </a:ext>
            </a:extLst>
          </p:cNvPr>
          <p:cNvSpPr/>
          <p:nvPr/>
        </p:nvSpPr>
        <p:spPr>
          <a:xfrm>
            <a:off x="5975757" y="4703654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F6DE3C9-BF34-4336-84F2-D689AB3F2846}"/>
              </a:ext>
            </a:extLst>
          </p:cNvPr>
          <p:cNvSpPr/>
          <p:nvPr/>
        </p:nvSpPr>
        <p:spPr>
          <a:xfrm>
            <a:off x="5975757" y="4996262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09B32B8-736F-4B1C-A60B-F16A156D1361}"/>
              </a:ext>
            </a:extLst>
          </p:cNvPr>
          <p:cNvSpPr/>
          <p:nvPr/>
        </p:nvSpPr>
        <p:spPr>
          <a:xfrm>
            <a:off x="5975757" y="5288870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E326F3A-9A03-456E-814B-77134C4AA125}"/>
              </a:ext>
            </a:extLst>
          </p:cNvPr>
          <p:cNvSpPr/>
          <p:nvPr/>
        </p:nvSpPr>
        <p:spPr>
          <a:xfrm>
            <a:off x="5975757" y="5581478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7E0337F-5B47-402B-BC0F-1E60CD5E1563}"/>
              </a:ext>
            </a:extLst>
          </p:cNvPr>
          <p:cNvSpPr/>
          <p:nvPr/>
        </p:nvSpPr>
        <p:spPr>
          <a:xfrm>
            <a:off x="5975757" y="5874086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5DF94C3-9654-49BB-A99F-B71C3A49B5B8}"/>
              </a:ext>
            </a:extLst>
          </p:cNvPr>
          <p:cNvSpPr/>
          <p:nvPr/>
        </p:nvSpPr>
        <p:spPr>
          <a:xfrm>
            <a:off x="6268365" y="4703654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595C43F-E1D0-4FC3-8DF0-22B02D448035}"/>
              </a:ext>
            </a:extLst>
          </p:cNvPr>
          <p:cNvSpPr/>
          <p:nvPr/>
        </p:nvSpPr>
        <p:spPr>
          <a:xfrm>
            <a:off x="6268365" y="4996262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E7F2074-1BE0-45C6-85E1-AF9D7892C868}"/>
              </a:ext>
            </a:extLst>
          </p:cNvPr>
          <p:cNvSpPr/>
          <p:nvPr/>
        </p:nvSpPr>
        <p:spPr>
          <a:xfrm>
            <a:off x="6268365" y="5288870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E2DC86-34E5-42D7-9A8D-16035EFDB8F9}"/>
              </a:ext>
            </a:extLst>
          </p:cNvPr>
          <p:cNvSpPr/>
          <p:nvPr/>
        </p:nvSpPr>
        <p:spPr>
          <a:xfrm>
            <a:off x="6268365" y="5581478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4F651C4-C815-4562-B7A8-793345CDA302}"/>
              </a:ext>
            </a:extLst>
          </p:cNvPr>
          <p:cNvSpPr/>
          <p:nvPr/>
        </p:nvSpPr>
        <p:spPr>
          <a:xfrm>
            <a:off x="6268365" y="5874086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3D67603-EC90-49E3-AEE8-89724BFDBB06}"/>
              </a:ext>
            </a:extLst>
          </p:cNvPr>
          <p:cNvSpPr/>
          <p:nvPr/>
        </p:nvSpPr>
        <p:spPr>
          <a:xfrm>
            <a:off x="5097933" y="4118438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F06CC1D-A90C-441F-922E-659961BC750D}"/>
              </a:ext>
            </a:extLst>
          </p:cNvPr>
          <p:cNvSpPr/>
          <p:nvPr/>
        </p:nvSpPr>
        <p:spPr>
          <a:xfrm>
            <a:off x="5390541" y="4118438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59FF4E9-C5B4-431F-B770-42B84D0C8D2C}"/>
              </a:ext>
            </a:extLst>
          </p:cNvPr>
          <p:cNvSpPr/>
          <p:nvPr/>
        </p:nvSpPr>
        <p:spPr>
          <a:xfrm>
            <a:off x="5683149" y="4118438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2CDD4F7-AF87-4CC3-B29E-A1F6DA0EEAC7}"/>
              </a:ext>
            </a:extLst>
          </p:cNvPr>
          <p:cNvSpPr/>
          <p:nvPr/>
        </p:nvSpPr>
        <p:spPr>
          <a:xfrm>
            <a:off x="5975757" y="4118438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D4AEAA7-1693-489C-8232-E0F78AFD13C8}"/>
              </a:ext>
            </a:extLst>
          </p:cNvPr>
          <p:cNvSpPr/>
          <p:nvPr/>
        </p:nvSpPr>
        <p:spPr>
          <a:xfrm>
            <a:off x="6268365" y="4118438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FF53A74-317C-4B41-A3F9-5782D8EEF55F}"/>
                  </a:ext>
                </a:extLst>
              </p:cNvPr>
              <p:cNvSpPr txBox="1"/>
              <p:nvPr/>
            </p:nvSpPr>
            <p:spPr>
              <a:xfrm>
                <a:off x="3938525" y="5573893"/>
                <a:ext cx="56316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FF53A74-317C-4B41-A3F9-5782D8EEF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525" y="5573893"/>
                <a:ext cx="563167" cy="307777"/>
              </a:xfrm>
              <a:prstGeom prst="rect">
                <a:avLst/>
              </a:prstGeom>
              <a:blipFill>
                <a:blip r:embed="rId3"/>
                <a:stretch>
                  <a:fillRect l="-15217" t="-37255" r="-5000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528CA5A-B73E-4F2C-8740-109F68327D41}"/>
                  </a:ext>
                </a:extLst>
              </p:cNvPr>
              <p:cNvSpPr txBox="1"/>
              <p:nvPr/>
            </p:nvSpPr>
            <p:spPr>
              <a:xfrm>
                <a:off x="6021200" y="3799231"/>
                <a:ext cx="2017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528CA5A-B73E-4F2C-8740-109F68327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200" y="3799231"/>
                <a:ext cx="201722" cy="307777"/>
              </a:xfrm>
              <a:prstGeom prst="rect">
                <a:avLst/>
              </a:prstGeom>
              <a:blipFill>
                <a:blip r:embed="rId4"/>
                <a:stretch>
                  <a:fillRect l="-27273" t="-37255" r="-96970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6069B75-A1A5-47C0-A44E-D9D2E8EB76A5}"/>
                  </a:ext>
                </a:extLst>
              </p:cNvPr>
              <p:cNvSpPr txBox="1"/>
              <p:nvPr/>
            </p:nvSpPr>
            <p:spPr>
              <a:xfrm>
                <a:off x="7253696" y="5423610"/>
                <a:ext cx="704552" cy="607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6069B75-A1A5-47C0-A44E-D9D2E8EB7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696" y="5423610"/>
                <a:ext cx="704552" cy="6071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>
            <a:extLst>
              <a:ext uri="{FF2B5EF4-FFF2-40B4-BE49-F238E27FC236}">
                <a16:creationId xmlns:a16="http://schemas.microsoft.com/office/drawing/2014/main" id="{EA93ED97-2CD7-4E43-8E50-9144F20090A1}"/>
              </a:ext>
            </a:extLst>
          </p:cNvPr>
          <p:cNvSpPr/>
          <p:nvPr/>
        </p:nvSpPr>
        <p:spPr>
          <a:xfrm>
            <a:off x="4512717" y="6166694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9116519-B721-492E-8296-9E6113928DB2}"/>
              </a:ext>
            </a:extLst>
          </p:cNvPr>
          <p:cNvSpPr/>
          <p:nvPr/>
        </p:nvSpPr>
        <p:spPr>
          <a:xfrm>
            <a:off x="5097933" y="6166694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309EB70-6E41-4BF1-B801-5B0A3D5BDC68}"/>
              </a:ext>
            </a:extLst>
          </p:cNvPr>
          <p:cNvSpPr/>
          <p:nvPr/>
        </p:nvSpPr>
        <p:spPr>
          <a:xfrm>
            <a:off x="5390541" y="6166694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FAA4745-4854-4CAD-B6F7-E1F2C7001A1C}"/>
              </a:ext>
            </a:extLst>
          </p:cNvPr>
          <p:cNvSpPr/>
          <p:nvPr/>
        </p:nvSpPr>
        <p:spPr>
          <a:xfrm>
            <a:off x="5683149" y="6166694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168D800-820E-4FC4-9BC2-CEF4421C6270}"/>
              </a:ext>
            </a:extLst>
          </p:cNvPr>
          <p:cNvSpPr/>
          <p:nvPr/>
        </p:nvSpPr>
        <p:spPr>
          <a:xfrm>
            <a:off x="5975757" y="6166694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C7FF72F-1C58-4162-A3BF-3A03A496E6E4}"/>
              </a:ext>
            </a:extLst>
          </p:cNvPr>
          <p:cNvSpPr/>
          <p:nvPr/>
        </p:nvSpPr>
        <p:spPr>
          <a:xfrm>
            <a:off x="6268365" y="6166694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8E63933-0A81-48FA-8B58-5B153DE0DAE1}"/>
              </a:ext>
            </a:extLst>
          </p:cNvPr>
          <p:cNvSpPr/>
          <p:nvPr/>
        </p:nvSpPr>
        <p:spPr>
          <a:xfrm>
            <a:off x="6565610" y="4703654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1DC3B1B-00FE-4CBB-8787-4166A4D0153A}"/>
              </a:ext>
            </a:extLst>
          </p:cNvPr>
          <p:cNvSpPr/>
          <p:nvPr/>
        </p:nvSpPr>
        <p:spPr>
          <a:xfrm>
            <a:off x="6565610" y="4996262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CF5F127-86DE-4088-80AC-3A5A7D08B9C5}"/>
              </a:ext>
            </a:extLst>
          </p:cNvPr>
          <p:cNvSpPr/>
          <p:nvPr/>
        </p:nvSpPr>
        <p:spPr>
          <a:xfrm>
            <a:off x="6565610" y="5288870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66AD0F9-A717-4471-AC17-00D70AE733E9}"/>
              </a:ext>
            </a:extLst>
          </p:cNvPr>
          <p:cNvSpPr/>
          <p:nvPr/>
        </p:nvSpPr>
        <p:spPr>
          <a:xfrm>
            <a:off x="6565610" y="5581478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04E6B7A-0AE7-4093-B87B-23CEA255C410}"/>
              </a:ext>
            </a:extLst>
          </p:cNvPr>
          <p:cNvSpPr/>
          <p:nvPr/>
        </p:nvSpPr>
        <p:spPr>
          <a:xfrm>
            <a:off x="6565610" y="5874086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F6F9FBB-9C3F-4218-A55A-D579030F34C3}"/>
              </a:ext>
            </a:extLst>
          </p:cNvPr>
          <p:cNvSpPr/>
          <p:nvPr/>
        </p:nvSpPr>
        <p:spPr>
          <a:xfrm>
            <a:off x="6565610" y="4118438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5E2528E-8D50-4FB4-8025-B47D8BFF24A4}"/>
              </a:ext>
            </a:extLst>
          </p:cNvPr>
          <p:cNvSpPr/>
          <p:nvPr/>
        </p:nvSpPr>
        <p:spPr>
          <a:xfrm>
            <a:off x="6565610" y="6166694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C8CF1AC-B45A-4776-837D-9204F5C403CB}"/>
              </a:ext>
            </a:extLst>
          </p:cNvPr>
          <p:cNvSpPr/>
          <p:nvPr/>
        </p:nvSpPr>
        <p:spPr>
          <a:xfrm>
            <a:off x="4512717" y="6459302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4AC50E8-AC68-4DF4-BB50-15EA9B7E0E80}"/>
              </a:ext>
            </a:extLst>
          </p:cNvPr>
          <p:cNvSpPr/>
          <p:nvPr/>
        </p:nvSpPr>
        <p:spPr>
          <a:xfrm>
            <a:off x="5097933" y="6459302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86BE7F8-561F-4F75-B924-8BE298EA60FA}"/>
              </a:ext>
            </a:extLst>
          </p:cNvPr>
          <p:cNvSpPr/>
          <p:nvPr/>
        </p:nvSpPr>
        <p:spPr>
          <a:xfrm>
            <a:off x="5390541" y="6459302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39C5DB1-69C5-4E3C-83A4-C053959DA0ED}"/>
              </a:ext>
            </a:extLst>
          </p:cNvPr>
          <p:cNvSpPr/>
          <p:nvPr/>
        </p:nvSpPr>
        <p:spPr>
          <a:xfrm>
            <a:off x="5683149" y="6459302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B14F850-6BA2-4417-9330-6455FFD8ED01}"/>
              </a:ext>
            </a:extLst>
          </p:cNvPr>
          <p:cNvSpPr/>
          <p:nvPr/>
        </p:nvSpPr>
        <p:spPr>
          <a:xfrm>
            <a:off x="5975757" y="6459302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207AD06-F1F1-429D-9469-B4922BB30D28}"/>
              </a:ext>
            </a:extLst>
          </p:cNvPr>
          <p:cNvSpPr/>
          <p:nvPr/>
        </p:nvSpPr>
        <p:spPr>
          <a:xfrm>
            <a:off x="6268365" y="6459302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791EDEF-F6C9-4D4C-AA36-079803C876FD}"/>
              </a:ext>
            </a:extLst>
          </p:cNvPr>
          <p:cNvSpPr/>
          <p:nvPr/>
        </p:nvSpPr>
        <p:spPr>
          <a:xfrm>
            <a:off x="6565610" y="6459302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474FD54-1C57-4AAD-A4F5-337E52A5AEA2}"/>
              </a:ext>
            </a:extLst>
          </p:cNvPr>
          <p:cNvSpPr/>
          <p:nvPr/>
        </p:nvSpPr>
        <p:spPr>
          <a:xfrm>
            <a:off x="6858218" y="4703654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44DE781-2E79-458E-A87B-7E9B07752A4E}"/>
              </a:ext>
            </a:extLst>
          </p:cNvPr>
          <p:cNvSpPr/>
          <p:nvPr/>
        </p:nvSpPr>
        <p:spPr>
          <a:xfrm>
            <a:off x="6858218" y="4996262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2EADF34-9C10-44FA-A027-CC9B107C0B62}"/>
              </a:ext>
            </a:extLst>
          </p:cNvPr>
          <p:cNvSpPr/>
          <p:nvPr/>
        </p:nvSpPr>
        <p:spPr>
          <a:xfrm>
            <a:off x="6858218" y="5288870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FB42862-52B4-4363-A5C2-8474C0630D03}"/>
              </a:ext>
            </a:extLst>
          </p:cNvPr>
          <p:cNvSpPr/>
          <p:nvPr/>
        </p:nvSpPr>
        <p:spPr>
          <a:xfrm>
            <a:off x="6858218" y="5581478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4FA8591-4271-4EA3-888C-8522B96EA879}"/>
              </a:ext>
            </a:extLst>
          </p:cNvPr>
          <p:cNvSpPr/>
          <p:nvPr/>
        </p:nvSpPr>
        <p:spPr>
          <a:xfrm>
            <a:off x="6858218" y="5874086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7ED0BCB-F566-44C8-9776-4A138E81ED2E}"/>
              </a:ext>
            </a:extLst>
          </p:cNvPr>
          <p:cNvSpPr/>
          <p:nvPr/>
        </p:nvSpPr>
        <p:spPr>
          <a:xfrm>
            <a:off x="6858218" y="4118438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21DEDF5-DE07-44E9-8AC4-A80AD0ADE40E}"/>
              </a:ext>
            </a:extLst>
          </p:cNvPr>
          <p:cNvSpPr/>
          <p:nvPr/>
        </p:nvSpPr>
        <p:spPr>
          <a:xfrm>
            <a:off x="6858218" y="6166694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3A7CACF-2C5A-405E-8AE9-6123DAEF9FBF}"/>
              </a:ext>
            </a:extLst>
          </p:cNvPr>
          <p:cNvSpPr/>
          <p:nvPr/>
        </p:nvSpPr>
        <p:spPr>
          <a:xfrm>
            <a:off x="6858218" y="6459302"/>
            <a:ext cx="292608" cy="29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80E37-31A1-4822-98F2-5D55B6D994C0}"/>
              </a:ext>
            </a:extLst>
          </p:cNvPr>
          <p:cNvSpPr txBox="1"/>
          <p:nvPr/>
        </p:nvSpPr>
        <p:spPr>
          <a:xfrm>
            <a:off x="4182708" y="5496355"/>
            <a:ext cx="96728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65536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B556F37-F520-45F8-850B-C24452BE0279}"/>
              </a:ext>
            </a:extLst>
          </p:cNvPr>
          <p:cNvSpPr txBox="1"/>
          <p:nvPr/>
        </p:nvSpPr>
        <p:spPr>
          <a:xfrm>
            <a:off x="5618506" y="4040154"/>
            <a:ext cx="100711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3072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6B2DEE4-F287-4584-994E-4CE109052502}"/>
              </a:ext>
            </a:extLst>
          </p:cNvPr>
          <p:cNvSpPr txBox="1"/>
          <p:nvPr/>
        </p:nvSpPr>
        <p:spPr>
          <a:xfrm>
            <a:off x="5521950" y="5500153"/>
            <a:ext cx="123339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768 MB</a:t>
            </a:r>
            <a:endParaRPr lang="en-US" sz="2400" dirty="0"/>
          </a:p>
        </p:txBody>
      </p:sp>
      <p:cxnSp>
        <p:nvCxnSpPr>
          <p:cNvPr id="120" name="Connector: Elbow 119">
            <a:extLst>
              <a:ext uri="{FF2B5EF4-FFF2-40B4-BE49-F238E27FC236}">
                <a16:creationId xmlns:a16="http://schemas.microsoft.com/office/drawing/2014/main" id="{841234AB-3A87-415D-BA11-F0E0FF0455E7}"/>
              </a:ext>
            </a:extLst>
          </p:cNvPr>
          <p:cNvCxnSpPr>
            <a:cxnSpLocks/>
            <a:stCxn id="113" idx="3"/>
            <a:endCxn id="20" idx="1"/>
          </p:cNvCxnSpPr>
          <p:nvPr/>
        </p:nvCxnSpPr>
        <p:spPr>
          <a:xfrm>
            <a:off x="3221792" y="5154166"/>
            <a:ext cx="1876141" cy="281008"/>
          </a:xfrm>
          <a:prstGeom prst="bentConnector3">
            <a:avLst>
              <a:gd name="adj1" fmla="val 38425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AC238C47-E70C-4CB4-B810-77D5F0890EC1}"/>
              </a:ext>
            </a:extLst>
          </p:cNvPr>
          <p:cNvCxnSpPr>
            <a:cxnSpLocks/>
            <a:stCxn id="112" idx="3"/>
            <a:endCxn id="17" idx="1"/>
          </p:cNvCxnSpPr>
          <p:nvPr/>
        </p:nvCxnSpPr>
        <p:spPr>
          <a:xfrm flipV="1">
            <a:off x="2833438" y="4849958"/>
            <a:ext cx="2264495" cy="723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578423FD-840B-4963-8835-60E51E8C15BF}"/>
                  </a:ext>
                </a:extLst>
              </p:cNvPr>
              <p:cNvSpPr txBox="1"/>
              <p:nvPr/>
            </p:nvSpPr>
            <p:spPr>
              <a:xfrm>
                <a:off x="473818" y="3865411"/>
                <a:ext cx="2359620" cy="1970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𝑪𝒐𝒏𝒗</m:t>
                      </m:r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𝑮𝒓𝒂𝒅</m:t>
                      </m:r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1" i="1" smtClean="0">
                                    <a:solidFill>
                                      <a:srgbClr val="4472C4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1" i="1" smtClean="0">
                                    <a:solidFill>
                                      <a:srgbClr val="4472C4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000" b="1" i="1" smtClean="0">
                                        <a:solidFill>
                                          <a:srgbClr val="4472C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4472C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4472C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4472C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4472C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4472C4"/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578423FD-840B-4963-8835-60E51E8C1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18" y="3865411"/>
                <a:ext cx="2359620" cy="19705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Connector: Elbow 118">
            <a:extLst>
              <a:ext uri="{FF2B5EF4-FFF2-40B4-BE49-F238E27FC236}">
                <a16:creationId xmlns:a16="http://schemas.microsoft.com/office/drawing/2014/main" id="{B87BFEC1-62EC-4FB5-A4C5-1CC30B64B0D1}"/>
              </a:ext>
            </a:extLst>
          </p:cNvPr>
          <p:cNvCxnSpPr>
            <a:cxnSpLocks/>
            <a:stCxn id="115" idx="1"/>
            <a:endCxn id="78" idx="3"/>
          </p:cNvCxnSpPr>
          <p:nvPr/>
        </p:nvCxnSpPr>
        <p:spPr>
          <a:xfrm rot="10800000">
            <a:off x="7150827" y="5142567"/>
            <a:ext cx="387261" cy="881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694DCB7A-D33A-4483-BA29-1921A62A6D3C}"/>
                  </a:ext>
                </a:extLst>
              </p:cNvPr>
              <p:cNvSpPr txBox="1"/>
              <p:nvPr/>
            </p:nvSpPr>
            <p:spPr>
              <a:xfrm>
                <a:off x="7538087" y="4158177"/>
                <a:ext cx="2359620" cy="1970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𝑪𝒐𝒏𝒗</m:t>
                      </m:r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𝑮𝒓𝒂𝒅</m:t>
                      </m:r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1" i="1" smtClean="0">
                                    <a:solidFill>
                                      <a:srgbClr val="4472C4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1" i="1" smtClean="0">
                                    <a:solidFill>
                                      <a:srgbClr val="4472C4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000" b="1" i="1" smtClean="0">
                                        <a:solidFill>
                                          <a:srgbClr val="4472C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4472C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4472C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4472C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4472C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4472C4"/>
                  </a:solidFill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694DCB7A-D33A-4483-BA29-1921A62A6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087" y="4158177"/>
                <a:ext cx="2359620" cy="19705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D01DB10F-D387-47B4-92CA-9EEB6828F6A1}"/>
                  </a:ext>
                </a:extLst>
              </p:cNvPr>
              <p:cNvSpPr txBox="1"/>
              <p:nvPr/>
            </p:nvSpPr>
            <p:spPr>
              <a:xfrm>
                <a:off x="862172" y="4168896"/>
                <a:ext cx="2359620" cy="1970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𝑪𝒐𝒏𝒗</m:t>
                      </m:r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𝑮𝒓𝒂𝒅</m:t>
                      </m:r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1" i="1" smtClean="0">
                                    <a:solidFill>
                                      <a:srgbClr val="4472C4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1" i="1" smtClean="0">
                                    <a:solidFill>
                                      <a:srgbClr val="4472C4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000" b="1" i="1" smtClean="0">
                                        <a:solidFill>
                                          <a:srgbClr val="4472C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4472C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4472C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4472C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4472C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4472C4"/>
                  </a:solidFill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D01DB10F-D387-47B4-92CA-9EEB6828F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72" y="4168896"/>
                <a:ext cx="2359620" cy="19705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Connector: Elbow 120">
            <a:extLst>
              <a:ext uri="{FF2B5EF4-FFF2-40B4-BE49-F238E27FC236}">
                <a16:creationId xmlns:a16="http://schemas.microsoft.com/office/drawing/2014/main" id="{9D54036A-1CB9-4963-BCF5-C5E3284ECAAC}"/>
              </a:ext>
            </a:extLst>
          </p:cNvPr>
          <p:cNvCxnSpPr>
            <a:cxnSpLocks/>
            <a:stCxn id="116" idx="1"/>
            <a:endCxn id="80" idx="3"/>
          </p:cNvCxnSpPr>
          <p:nvPr/>
        </p:nvCxnSpPr>
        <p:spPr>
          <a:xfrm rot="10800000" flipV="1">
            <a:off x="7150827" y="5439826"/>
            <a:ext cx="788601" cy="287955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66FD6A8F-1014-4814-B8B0-234B130D63A0}"/>
                  </a:ext>
                </a:extLst>
              </p:cNvPr>
              <p:cNvSpPr txBox="1"/>
              <p:nvPr/>
            </p:nvSpPr>
            <p:spPr>
              <a:xfrm>
                <a:off x="7939427" y="4454557"/>
                <a:ext cx="2359620" cy="1970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𝑪𝒐𝒏𝒗</m:t>
                      </m:r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𝑮𝒓𝒂𝒅</m:t>
                      </m:r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1" i="1" smtClean="0">
                                    <a:solidFill>
                                      <a:srgbClr val="4472C4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1" i="1" smtClean="0">
                                    <a:solidFill>
                                      <a:srgbClr val="4472C4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1" i="1" smtClean="0">
                                    <a:solidFill>
                                      <a:srgbClr val="4472C4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000" b="1" i="1" smtClean="0">
                                        <a:solidFill>
                                          <a:srgbClr val="4472C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4472C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4472C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4472C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4472C4"/>
                  </a:solidFill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66FD6A8F-1014-4814-B8B0-234B130D6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427" y="4454557"/>
                <a:ext cx="2359620" cy="19705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C5E640E6-C3C4-41BE-B21E-2EF28186F19C}"/>
                  </a:ext>
                </a:extLst>
              </p:cNvPr>
              <p:cNvSpPr txBox="1"/>
              <p:nvPr/>
            </p:nvSpPr>
            <p:spPr>
              <a:xfrm>
                <a:off x="1250526" y="4415231"/>
                <a:ext cx="2359620" cy="1970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𝑪𝒐𝒏𝒗</m:t>
                      </m:r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𝑮𝒓𝒂𝒅</m:t>
                      </m:r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1" i="1" smtClean="0">
                                    <a:solidFill>
                                      <a:srgbClr val="4472C4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1" i="1" smtClean="0">
                                    <a:solidFill>
                                      <a:srgbClr val="4472C4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1" i="1" smtClean="0">
                                    <a:solidFill>
                                      <a:srgbClr val="4472C4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000" b="1" i="1" smtClean="0">
                                        <a:solidFill>
                                          <a:srgbClr val="4472C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4472C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4472C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4472C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4472C4"/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C5E640E6-C3C4-41BE-B21E-2EF28186F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526" y="4415231"/>
                <a:ext cx="2359620" cy="197053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Connector: Elbow 121">
            <a:extLst>
              <a:ext uri="{FF2B5EF4-FFF2-40B4-BE49-F238E27FC236}">
                <a16:creationId xmlns:a16="http://schemas.microsoft.com/office/drawing/2014/main" id="{FE26EC44-479B-47FB-BEEE-1C305CEBCFAD}"/>
              </a:ext>
            </a:extLst>
          </p:cNvPr>
          <p:cNvCxnSpPr>
            <a:cxnSpLocks/>
            <a:stCxn id="114" idx="3"/>
            <a:endCxn id="22" idx="1"/>
          </p:cNvCxnSpPr>
          <p:nvPr/>
        </p:nvCxnSpPr>
        <p:spPr>
          <a:xfrm>
            <a:off x="3610146" y="5400501"/>
            <a:ext cx="1487787" cy="619889"/>
          </a:xfrm>
          <a:prstGeom prst="bentConnector3">
            <a:avLst>
              <a:gd name="adj1" fmla="val 33098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or: Elbow 130">
            <a:extLst>
              <a:ext uri="{FF2B5EF4-FFF2-40B4-BE49-F238E27FC236}">
                <a16:creationId xmlns:a16="http://schemas.microsoft.com/office/drawing/2014/main" id="{A331B0E6-F31C-4089-ADCA-ECC998697AF1}"/>
              </a:ext>
            </a:extLst>
          </p:cNvPr>
          <p:cNvCxnSpPr>
            <a:cxnSpLocks/>
            <a:stCxn id="117" idx="1"/>
            <a:endCxn id="83" idx="3"/>
          </p:cNvCxnSpPr>
          <p:nvPr/>
        </p:nvCxnSpPr>
        <p:spPr>
          <a:xfrm rot="10800000" flipV="1">
            <a:off x="7150826" y="5736206"/>
            <a:ext cx="1189942" cy="576792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AEBF8C86-9DE7-4709-9106-C2B6CF08206B}"/>
                  </a:ext>
                </a:extLst>
              </p:cNvPr>
              <p:cNvSpPr txBox="1"/>
              <p:nvPr/>
            </p:nvSpPr>
            <p:spPr>
              <a:xfrm>
                <a:off x="8340768" y="4750936"/>
                <a:ext cx="2359620" cy="1970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𝑪𝒐𝒏𝒗</m:t>
                      </m:r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𝑮𝒓𝒂𝒅</m:t>
                      </m:r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1" i="1" smtClean="0">
                                    <a:solidFill>
                                      <a:srgbClr val="4472C4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1" i="1" smtClean="0">
                                    <a:solidFill>
                                      <a:srgbClr val="4472C4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1" i="1" smtClean="0">
                                    <a:solidFill>
                                      <a:srgbClr val="4472C4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000" b="1" i="1" smtClean="0">
                                        <a:solidFill>
                                          <a:srgbClr val="4472C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4472C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4472C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4472C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4472C4"/>
                  </a:solidFill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AEBF8C86-9DE7-4709-9106-C2B6CF082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768" y="4750936"/>
                <a:ext cx="2359620" cy="197053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Connector: Elbow 133">
            <a:extLst>
              <a:ext uri="{FF2B5EF4-FFF2-40B4-BE49-F238E27FC236}">
                <a16:creationId xmlns:a16="http://schemas.microsoft.com/office/drawing/2014/main" id="{8EC567DF-6A2F-44B2-83C8-A391141FCFA2}"/>
              </a:ext>
            </a:extLst>
          </p:cNvPr>
          <p:cNvCxnSpPr>
            <a:cxnSpLocks/>
            <a:stCxn id="118" idx="3"/>
            <a:endCxn id="71" idx="1"/>
          </p:cNvCxnSpPr>
          <p:nvPr/>
        </p:nvCxnSpPr>
        <p:spPr>
          <a:xfrm>
            <a:off x="3998501" y="5646835"/>
            <a:ext cx="1099432" cy="958771"/>
          </a:xfrm>
          <a:prstGeom prst="bentConnector3">
            <a:avLst>
              <a:gd name="adj1" fmla="val 25049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74A4620D-CE77-4742-B7BF-C31A7A560A84}"/>
                  </a:ext>
                </a:extLst>
              </p:cNvPr>
              <p:cNvSpPr txBox="1"/>
              <p:nvPr/>
            </p:nvSpPr>
            <p:spPr>
              <a:xfrm>
                <a:off x="1638881" y="4661565"/>
                <a:ext cx="2359620" cy="1970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𝑪𝒐𝒏𝒗</m:t>
                      </m:r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𝑮𝒓𝒂𝒅</m:t>
                      </m:r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1" i="1" smtClean="0">
                                    <a:solidFill>
                                      <a:srgbClr val="4472C4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1" i="1" smtClean="0">
                                    <a:solidFill>
                                      <a:srgbClr val="4472C4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1" i="1" smtClean="0">
                                    <a:solidFill>
                                      <a:srgbClr val="4472C4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000" b="1" i="1" smtClean="0">
                                        <a:solidFill>
                                          <a:srgbClr val="4472C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4472C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4472C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4472C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US" sz="2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4472C4"/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74A4620D-CE77-4742-B7BF-C31A7A560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881" y="4661565"/>
                <a:ext cx="2359620" cy="197053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5" name="Picture 144" descr="A cat lying on a bed&#10;&#10;Description automatically generated">
            <a:extLst>
              <a:ext uri="{FF2B5EF4-FFF2-40B4-BE49-F238E27FC236}">
                <a16:creationId xmlns:a16="http://schemas.microsoft.com/office/drawing/2014/main" id="{1AEE63F7-505B-468D-96A4-A73C753D9B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916" y="3799231"/>
            <a:ext cx="2511964" cy="3005386"/>
          </a:xfrm>
          <a:prstGeom prst="rect">
            <a:avLst/>
          </a:prstGeom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F66C66DF-1BAC-4296-9785-9411FACC619A}"/>
              </a:ext>
            </a:extLst>
          </p:cNvPr>
          <p:cNvSpPr/>
          <p:nvPr/>
        </p:nvSpPr>
        <p:spPr>
          <a:xfrm>
            <a:off x="5044478" y="6019201"/>
            <a:ext cx="20289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Jacobians</a:t>
            </a:r>
            <a:endParaRPr lang="en-US" sz="36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49D5BBF-4A02-4D0A-ACCD-01FD663EFFE2}"/>
              </a:ext>
            </a:extLst>
          </p:cNvPr>
          <p:cNvSpPr/>
          <p:nvPr/>
        </p:nvSpPr>
        <p:spPr>
          <a:xfrm>
            <a:off x="4789857" y="3918604"/>
            <a:ext cx="18841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ML Algo.</a:t>
            </a:r>
          </a:p>
        </p:txBody>
      </p:sp>
    </p:spTree>
    <p:extLst>
      <p:ext uri="{BB962C8B-B14F-4D97-AF65-F5344CB8AC3E}">
        <p14:creationId xmlns:p14="http://schemas.microsoft.com/office/powerpoint/2010/main" val="396260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0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00"/>
                            </p:stCondLst>
                            <p:childTnLst>
                              <p:par>
                                <p:cTn id="2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000"/>
                            </p:stCondLst>
                            <p:childTnLst>
                              <p:par>
                                <p:cTn id="2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500"/>
                            </p:stCondLst>
                            <p:childTnLst>
                              <p:par>
                                <p:cTn id="29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30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30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4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305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30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31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31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4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315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316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7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9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320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321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4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325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326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7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9" dur="25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330" dur="25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331" dur="25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2" dur="25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3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3000"/>
                            </p:stCondLst>
                            <p:childTnLst>
                              <p:par>
                                <p:cTn id="3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500"/>
                            </p:stCondLst>
                            <p:childTnLst>
                              <p:par>
                                <p:cTn id="34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34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34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35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354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5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7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358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359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0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2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363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364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5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7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368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369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0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2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373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374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5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7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378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379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0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4000"/>
                            </p:stCondLst>
                            <p:childTnLst>
                              <p:par>
                                <p:cTn id="382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4500"/>
                            </p:stCondLst>
                            <p:childTnLst>
                              <p:par>
                                <p:cTn id="3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5000"/>
                            </p:stCondLst>
                            <p:childTnLst>
                              <p:par>
                                <p:cTn id="3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5500"/>
                            </p:stCondLst>
                            <p:childTnLst>
                              <p:par>
                                <p:cTn id="394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396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39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40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402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3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40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40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8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0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411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412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3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5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416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417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0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421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422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3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5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426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427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8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6000"/>
                            </p:stCondLst>
                            <p:childTnLst>
                              <p:par>
                                <p:cTn id="43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6500"/>
                            </p:stCondLst>
                            <p:childTnLst>
                              <p:par>
                                <p:cTn id="4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7000"/>
                            </p:stCondLst>
                            <p:childTnLst>
                              <p:par>
                                <p:cTn id="4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4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44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44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8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449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450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1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45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45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8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459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460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1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3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464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465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6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8" dur="25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469" dur="25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470" dur="25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1" dur="25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3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474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475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6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8000"/>
                            </p:stCondLst>
                            <p:childTnLst>
                              <p:par>
                                <p:cTn id="478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8500"/>
                            </p:stCondLst>
                            <p:childTnLst>
                              <p:par>
                                <p:cTn id="4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9000"/>
                            </p:stCondLst>
                            <p:childTnLst>
                              <p:par>
                                <p:cTn id="4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9500"/>
                            </p:stCondLst>
                            <p:childTnLst>
                              <p:par>
                                <p:cTn id="49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49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49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6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497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498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9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1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502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503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6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507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508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9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1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512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51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6" dur="250" autoRev="1" fill="remov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517" dur="250" autoRev="1" fill="remov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518" dur="250" autoRev="1" fill="remov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9" dur="250" autoRev="1" fill="remov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1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522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523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4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9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540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541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2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4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545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546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7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9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550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551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2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4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555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556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7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9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560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561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2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4" dur="25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565" dur="25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566" dur="25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7" dur="25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9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570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571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2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3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584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585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6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8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589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590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1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3" dur="25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594" dur="25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595" dur="25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6" dur="25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8" dur="250" autoRev="1" fill="remov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599" dur="250" autoRev="1" fill="remove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600" dur="250" autoRev="1" fill="remove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1" dur="250" autoRev="1" fill="remove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3" dur="25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604" dur="25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605" dur="25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6" dur="25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8" dur="25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609" dur="25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610" dur="25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1" dur="25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3" dur="25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614" dur="25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615" dur="25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6" dur="25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7" fill="hold">
                      <p:stCondLst>
                        <p:cond delay="indefinite"/>
                      </p:stCondLst>
                      <p:childTnLst>
                        <p:par>
                          <p:cTn id="618" fill="hold">
                            <p:stCondLst>
                              <p:cond delay="0"/>
                            </p:stCondLst>
                            <p:childTnLst>
                              <p:par>
                                <p:cTn id="6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500"/>
                            </p:stCondLst>
                            <p:childTnLst>
                              <p:par>
                                <p:cTn id="6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50" grpId="1"/>
      <p:bldP spid="53" grpId="0"/>
      <p:bldP spid="53" grpId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4" grpId="0" animBg="1"/>
      <p:bldP spid="4" grpId="1" animBg="1"/>
      <p:bldP spid="85" grpId="0" animBg="1"/>
      <p:bldP spid="85" grpId="1" animBg="1"/>
      <p:bldP spid="86" grpId="0" animBg="1"/>
      <p:bldP spid="86" grpId="1" animBg="1"/>
      <p:bldP spid="112" grpId="0" animBg="1"/>
      <p:bldP spid="115" grpId="0" animBg="1"/>
      <p:bldP spid="113" grpId="0" animBg="1"/>
      <p:bldP spid="116" grpId="0" animBg="1"/>
      <p:bldP spid="114" grpId="0" animBg="1"/>
      <p:bldP spid="117" grpId="0" animBg="1"/>
      <p:bldP spid="118" grpId="0" animBg="1"/>
      <p:bldP spid="149" grpId="0"/>
      <p:bldP spid="1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6BD8-869F-4C44-B63B-F578D277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The Jacobians of Many Operators are Sparse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F5A46D-BD53-4187-87AB-4452B5D53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17</a:t>
            </a:fld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C8CF3E2-5262-4EF5-9764-3DC0EB0B42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860" b="4582"/>
          <a:stretch/>
        </p:blipFill>
        <p:spPr>
          <a:xfrm>
            <a:off x="537874" y="2073396"/>
            <a:ext cx="1991021" cy="2992658"/>
          </a:xfrm>
          <a:prstGeom prst="rect">
            <a:avLst/>
          </a:prstGeom>
        </p:spPr>
      </p:pic>
      <p:pic>
        <p:nvPicPr>
          <p:cNvPr id="9" name="Picture 8" descr="A picture containing light&#10;&#10;Description automatically generated">
            <a:extLst>
              <a:ext uri="{FF2B5EF4-FFF2-40B4-BE49-F238E27FC236}">
                <a16:creationId xmlns:a16="http://schemas.microsoft.com/office/drawing/2014/main" id="{EC78443A-96AB-4E19-B55C-CE83D1D189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b="3173"/>
          <a:stretch/>
        </p:blipFill>
        <p:spPr>
          <a:xfrm>
            <a:off x="2704043" y="2073396"/>
            <a:ext cx="2982721" cy="29926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A556DA8-EED4-4668-B582-F1F38B83C4DD}"/>
              </a:ext>
            </a:extLst>
          </p:cNvPr>
          <p:cNvSpPr/>
          <p:nvPr/>
        </p:nvSpPr>
        <p:spPr>
          <a:xfrm>
            <a:off x="537874" y="1799416"/>
            <a:ext cx="164592" cy="165253"/>
          </a:xfrm>
          <a:prstGeom prst="rect">
            <a:avLst/>
          </a:prstGeom>
          <a:solidFill>
            <a:srgbClr val="FDE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959941-14A9-4BDC-9804-DB6FF42B2FDF}"/>
              </a:ext>
            </a:extLst>
          </p:cNvPr>
          <p:cNvSpPr/>
          <p:nvPr/>
        </p:nvSpPr>
        <p:spPr>
          <a:xfrm>
            <a:off x="2041504" y="1799416"/>
            <a:ext cx="164592" cy="165253"/>
          </a:xfrm>
          <a:prstGeom prst="rect">
            <a:avLst/>
          </a:prstGeom>
          <a:solidFill>
            <a:srgbClr val="209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2B120D-C523-422B-BD47-6E82D2DEC778}"/>
              </a:ext>
            </a:extLst>
          </p:cNvPr>
          <p:cNvSpPr/>
          <p:nvPr/>
        </p:nvSpPr>
        <p:spPr>
          <a:xfrm>
            <a:off x="3974792" y="1799416"/>
            <a:ext cx="164592" cy="165253"/>
          </a:xfrm>
          <a:prstGeom prst="rect">
            <a:avLst/>
          </a:prstGeom>
          <a:solidFill>
            <a:srgbClr val="440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E7B08773-9DA5-45F3-B257-987818AC4FF2}"/>
              </a:ext>
            </a:extLst>
          </p:cNvPr>
          <p:cNvSpPr txBox="1">
            <a:spLocks/>
          </p:cNvSpPr>
          <p:nvPr/>
        </p:nvSpPr>
        <p:spPr>
          <a:xfrm>
            <a:off x="4104979" y="1690689"/>
            <a:ext cx="1991021" cy="382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Guaranteed Zeros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A01112EE-EAC0-4AC2-971C-DB7E483B5F5A}"/>
              </a:ext>
            </a:extLst>
          </p:cNvPr>
          <p:cNvSpPr txBox="1">
            <a:spLocks/>
          </p:cNvSpPr>
          <p:nvPr/>
        </p:nvSpPr>
        <p:spPr>
          <a:xfrm>
            <a:off x="2171689" y="1690689"/>
            <a:ext cx="1617170" cy="382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Possible Zeros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0FCAACF5-FE3B-40BF-8E26-D03D42C2866C}"/>
              </a:ext>
            </a:extLst>
          </p:cNvPr>
          <p:cNvSpPr txBox="1">
            <a:spLocks/>
          </p:cNvSpPr>
          <p:nvPr/>
        </p:nvSpPr>
        <p:spPr>
          <a:xfrm>
            <a:off x="668059" y="1690688"/>
            <a:ext cx="1187512" cy="382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Non-zeros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26A4E939-8567-4899-9E9D-7E11F6E3770F}"/>
              </a:ext>
            </a:extLst>
          </p:cNvPr>
          <p:cNvSpPr txBox="1">
            <a:spLocks/>
          </p:cNvSpPr>
          <p:nvPr/>
        </p:nvSpPr>
        <p:spPr>
          <a:xfrm>
            <a:off x="1018352" y="5066054"/>
            <a:ext cx="1030063" cy="382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Conv2d</a:t>
            </a:r>
          </a:p>
        </p:txBody>
      </p:sp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9DDB3F6F-3B61-43BA-9490-7E1208D3611C}"/>
              </a:ext>
            </a:extLst>
          </p:cNvPr>
          <p:cNvSpPr txBox="1">
            <a:spLocks/>
          </p:cNvSpPr>
          <p:nvPr/>
        </p:nvSpPr>
        <p:spPr>
          <a:xfrm>
            <a:off x="3680371" y="5066054"/>
            <a:ext cx="1030063" cy="382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err="1"/>
              <a:t>ReLU</a:t>
            </a:r>
            <a:endParaRPr lang="en-US" sz="2000" dirty="0"/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1C878963-FE97-4D9E-B627-07661FE8F1A0}"/>
              </a:ext>
            </a:extLst>
          </p:cNvPr>
          <p:cNvSpPr txBox="1">
            <a:spLocks/>
          </p:cNvSpPr>
          <p:nvPr/>
        </p:nvSpPr>
        <p:spPr>
          <a:xfrm>
            <a:off x="5540249" y="5066054"/>
            <a:ext cx="1385663" cy="382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MaxPool2D</a:t>
            </a:r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3E054EA9-5449-45AB-9742-9E60B0B7C7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1141" b="6895"/>
          <a:stretch/>
        </p:blipFill>
        <p:spPr>
          <a:xfrm>
            <a:off x="5858389" y="2073396"/>
            <a:ext cx="749384" cy="2992659"/>
          </a:xfrm>
          <a:prstGeom prst="rect">
            <a:avLst/>
          </a:prstGeom>
        </p:spPr>
      </p:pic>
      <p:graphicFrame>
        <p:nvGraphicFramePr>
          <p:cNvPr id="18" name="Table 68">
            <a:extLst>
              <a:ext uri="{FF2B5EF4-FFF2-40B4-BE49-F238E27FC236}">
                <a16:creationId xmlns:a16="http://schemas.microsoft.com/office/drawing/2014/main" id="{5D83FFF6-FDE1-4219-ABF6-3D0DAEB6F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85255"/>
              </p:ext>
            </p:extLst>
          </p:nvPr>
        </p:nvGraphicFramePr>
        <p:xfrm>
          <a:off x="537874" y="5517520"/>
          <a:ext cx="760508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8627">
                  <a:extLst>
                    <a:ext uri="{9D8B030D-6E8A-4147-A177-3AD203B41FA5}">
                      <a16:colId xmlns:a16="http://schemas.microsoft.com/office/drawing/2014/main" val="2901692111"/>
                    </a:ext>
                  </a:extLst>
                </a:gridCol>
                <a:gridCol w="1391236">
                  <a:extLst>
                    <a:ext uri="{9D8B030D-6E8A-4147-A177-3AD203B41FA5}">
                      <a16:colId xmlns:a16="http://schemas.microsoft.com/office/drawing/2014/main" val="3239874109"/>
                    </a:ext>
                  </a:extLst>
                </a:gridCol>
                <a:gridCol w="992735">
                  <a:extLst>
                    <a:ext uri="{9D8B030D-6E8A-4147-A177-3AD203B41FA5}">
                      <a16:colId xmlns:a16="http://schemas.microsoft.com/office/drawing/2014/main" val="3108662251"/>
                    </a:ext>
                  </a:extLst>
                </a:gridCol>
                <a:gridCol w="1382485">
                  <a:extLst>
                    <a:ext uri="{9D8B030D-6E8A-4147-A177-3AD203B41FA5}">
                      <a16:colId xmlns:a16="http://schemas.microsoft.com/office/drawing/2014/main" val="2245551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First three ops of VGG-11 on CIFAR-10</a:t>
                      </a:r>
                    </a:p>
                  </a:txBody>
                  <a:tcPr>
                    <a:solidFill>
                      <a:srgbClr val="002A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Convolution</a:t>
                      </a:r>
                    </a:p>
                  </a:txBody>
                  <a:tcPr>
                    <a:solidFill>
                      <a:srgbClr val="002A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ReLU</a:t>
                      </a:r>
                      <a:endParaRPr lang="en-US" dirty="0"/>
                    </a:p>
                  </a:txBody>
                  <a:tcPr>
                    <a:solidFill>
                      <a:srgbClr val="002A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Pooling</a:t>
                      </a:r>
                    </a:p>
                  </a:txBody>
                  <a:tcPr>
                    <a:solidFill>
                      <a:srgbClr val="002A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521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Sparsity</a:t>
                      </a:r>
                    </a:p>
                  </a:txBody>
                  <a:tcPr>
                    <a:solidFill>
                      <a:srgbClr val="002A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</a:t>
                      </a:r>
                      <a:r>
                        <a:rPr lang="en-US" b="1" dirty="0"/>
                        <a:t>99</a:t>
                      </a:r>
                      <a:r>
                        <a:rPr lang="en-US" dirty="0"/>
                        <a:t>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</a:t>
                      </a:r>
                      <a:r>
                        <a:rPr lang="en-US" b="1" dirty="0"/>
                        <a:t>99</a:t>
                      </a:r>
                      <a:r>
                        <a:rPr lang="en-US" dirty="0"/>
                        <a:t>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</a:t>
                      </a:r>
                      <a:r>
                        <a:rPr lang="en-US" b="1" dirty="0"/>
                        <a:t>99</a:t>
                      </a:r>
                      <a:r>
                        <a:rPr lang="en-US" dirty="0"/>
                        <a:t>994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95216"/>
                  </a:ext>
                </a:extLst>
              </a:tr>
            </a:tbl>
          </a:graphicData>
        </a:graphic>
      </p:graphicFrame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04E92348-E300-47D0-9931-783F64F3681A}"/>
              </a:ext>
            </a:extLst>
          </p:cNvPr>
          <p:cNvSpPr txBox="1">
            <a:spLocks/>
          </p:cNvSpPr>
          <p:nvPr/>
        </p:nvSpPr>
        <p:spPr>
          <a:xfrm>
            <a:off x="6925912" y="3014417"/>
            <a:ext cx="3558515" cy="47198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Deterministic pattern</a:t>
            </a:r>
            <a:r>
              <a:rPr lang="en-US" dirty="0"/>
              <a:t>.</a:t>
            </a:r>
          </a:p>
        </p:txBody>
      </p:sp>
      <p:sp>
        <p:nvSpPr>
          <p:cNvPr id="28" name="Content Placeholder 7">
            <a:extLst>
              <a:ext uri="{FF2B5EF4-FFF2-40B4-BE49-F238E27FC236}">
                <a16:creationId xmlns:a16="http://schemas.microsoft.com/office/drawing/2014/main" id="{AA17480F-2FD1-41DE-BDE8-0486BED6CC4F}"/>
              </a:ext>
            </a:extLst>
          </p:cNvPr>
          <p:cNvSpPr txBox="1">
            <a:spLocks/>
          </p:cNvSpPr>
          <p:nvPr/>
        </p:nvSpPr>
        <p:spPr>
          <a:xfrm>
            <a:off x="6925912" y="4169761"/>
            <a:ext cx="4728214" cy="89629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Potentially</a:t>
            </a:r>
            <a:r>
              <a:rPr lang="en-US" b="1" dirty="0">
                <a:solidFill>
                  <a:srgbClr val="00823B"/>
                </a:solidFill>
              </a:rPr>
              <a:t> better</a:t>
            </a:r>
            <a:r>
              <a:rPr lang="en-US" dirty="0"/>
              <a:t> </a:t>
            </a:r>
            <a:r>
              <a:rPr lang="en-US" dirty="0" err="1"/>
              <a:t>SpGEMM</a:t>
            </a:r>
            <a:r>
              <a:rPr lang="en-US" dirty="0"/>
              <a:t> performance.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A0098214-87CE-42EB-B95C-41E1DE5CF728}"/>
              </a:ext>
            </a:extLst>
          </p:cNvPr>
          <p:cNvSpPr txBox="1">
            <a:spLocks/>
          </p:cNvSpPr>
          <p:nvPr/>
        </p:nvSpPr>
        <p:spPr>
          <a:xfrm>
            <a:off x="6925912" y="1820032"/>
            <a:ext cx="2951693" cy="4719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Guaranteed zeros:</a:t>
            </a:r>
          </a:p>
        </p:txBody>
      </p:sp>
      <p:sp>
        <p:nvSpPr>
          <p:cNvPr id="30" name="Content Placeholder 7">
            <a:extLst>
              <a:ext uri="{FF2B5EF4-FFF2-40B4-BE49-F238E27FC236}">
                <a16:creationId xmlns:a16="http://schemas.microsoft.com/office/drawing/2014/main" id="{2BEE1983-759A-4C13-9FC4-4AD94532A561}"/>
              </a:ext>
            </a:extLst>
          </p:cNvPr>
          <p:cNvSpPr txBox="1">
            <a:spLocks/>
          </p:cNvSpPr>
          <p:nvPr/>
        </p:nvSpPr>
        <p:spPr>
          <a:xfrm>
            <a:off x="6925912" y="2387522"/>
            <a:ext cx="4728214" cy="47198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Known </a:t>
            </a:r>
            <a:r>
              <a:rPr lang="en-US" b="1" dirty="0"/>
              <a:t>ahead of training time</a:t>
            </a:r>
            <a:r>
              <a:rPr lang="en-US" dirty="0"/>
              <a:t>.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7BCB2614-8D2B-40C1-8F05-B8ABF6BCBD4D}"/>
              </a:ext>
            </a:extLst>
          </p:cNvPr>
          <p:cNvSpPr/>
          <p:nvPr/>
        </p:nvSpPr>
        <p:spPr>
          <a:xfrm>
            <a:off x="8978802" y="3582310"/>
            <a:ext cx="436418" cy="471981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8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20" grpId="0"/>
      <p:bldP spid="21" grpId="0"/>
      <p:bldP spid="22" grpId="0"/>
      <p:bldP spid="23" grpId="0"/>
      <p:bldP spid="25" grpId="0"/>
      <p:bldP spid="26" grpId="0"/>
      <p:bldP spid="24" grpId="0" animBg="1"/>
      <p:bldP spid="28" grpId="0" animBg="1"/>
      <p:bldP spid="19" grpId="0"/>
      <p:bldP spid="30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uble Bracket 5">
            <a:extLst>
              <a:ext uri="{FF2B5EF4-FFF2-40B4-BE49-F238E27FC236}">
                <a16:creationId xmlns:a16="http://schemas.microsoft.com/office/drawing/2014/main" id="{06A35345-A98F-4E85-A22D-0C2AF8E24A73}"/>
              </a:ext>
            </a:extLst>
          </p:cNvPr>
          <p:cNvSpPr/>
          <p:nvPr/>
        </p:nvSpPr>
        <p:spPr>
          <a:xfrm>
            <a:off x="8698129" y="2715159"/>
            <a:ext cx="3149742" cy="2096695"/>
          </a:xfrm>
          <a:prstGeom prst="bracketPair">
            <a:avLst/>
          </a:prstGeom>
          <a:ln w="28575">
            <a:solidFill>
              <a:srgbClr val="0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D6BD8-869F-4C44-B63B-F578D277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Fast Sparse Jacobians Generation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E469D0-2B27-46B0-929D-D81FDF963658}"/>
              </a:ext>
            </a:extLst>
          </p:cNvPr>
          <p:cNvSpPr txBox="1"/>
          <p:nvPr/>
        </p:nvSpPr>
        <p:spPr>
          <a:xfrm>
            <a:off x="838200" y="1690688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Therefore, instead of calculating the Jacobians row-wise,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D6D33D-3DFC-4197-9F07-CFE720526E27}"/>
              </a:ext>
            </a:extLst>
          </p:cNvPr>
          <p:cNvSpPr txBox="1"/>
          <p:nvPr/>
        </p:nvSpPr>
        <p:spPr>
          <a:xfrm>
            <a:off x="838200" y="2213908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generate </a:t>
            </a:r>
            <a:r>
              <a:rPr lang="en-US" sz="2800" b="1" dirty="0"/>
              <a:t>directly</a:t>
            </a:r>
            <a:r>
              <a:rPr lang="en-US" sz="2800" dirty="0"/>
              <a:t> into </a:t>
            </a:r>
            <a:r>
              <a:rPr lang="en-US" sz="2800" b="1" dirty="0"/>
              <a:t>Compressed Sparse Row</a:t>
            </a:r>
            <a:r>
              <a:rPr lang="en-US" sz="2800" b="1" dirty="0">
                <a:solidFill>
                  <a:srgbClr val="8C468C"/>
                </a:solidFill>
              </a:rPr>
              <a:t> </a:t>
            </a:r>
            <a:r>
              <a:rPr lang="en-US" sz="2800" b="1" dirty="0"/>
              <a:t>(CSR)</a:t>
            </a:r>
            <a:r>
              <a:rPr lang="en-US" sz="2800" dirty="0"/>
              <a:t>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C58532E-DC4D-4034-B5B2-1910E1181B87}"/>
              </a:ext>
            </a:extLst>
          </p:cNvPr>
          <p:cNvSpPr/>
          <p:nvPr/>
        </p:nvSpPr>
        <p:spPr>
          <a:xfrm>
            <a:off x="4627305" y="2824818"/>
            <a:ext cx="400050" cy="400050"/>
          </a:xfrm>
          <a:prstGeom prst="rect">
            <a:avLst/>
          </a:prstGeom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47D4C71-F2D7-4FBE-9A6D-5A1CFB2072D5}"/>
              </a:ext>
            </a:extLst>
          </p:cNvPr>
          <p:cNvSpPr/>
          <p:nvPr/>
        </p:nvSpPr>
        <p:spPr>
          <a:xfrm>
            <a:off x="4627305" y="3580999"/>
            <a:ext cx="400050" cy="400050"/>
          </a:xfrm>
          <a:prstGeom prst="rect">
            <a:avLst/>
          </a:prstGeom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9608343-825B-42AC-B341-5ACFF0B22EE0}"/>
              </a:ext>
            </a:extLst>
          </p:cNvPr>
          <p:cNvSpPr/>
          <p:nvPr/>
        </p:nvSpPr>
        <p:spPr>
          <a:xfrm>
            <a:off x="5027355" y="2824818"/>
            <a:ext cx="400050" cy="400050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A84CAF3-759A-4F11-92CC-8611D1E5F954}"/>
              </a:ext>
            </a:extLst>
          </p:cNvPr>
          <p:cNvSpPr/>
          <p:nvPr/>
        </p:nvSpPr>
        <p:spPr>
          <a:xfrm>
            <a:off x="5027355" y="3580999"/>
            <a:ext cx="400050" cy="400050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2</a:t>
            </a:r>
            <a:endParaRPr lang="en-US" b="1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A0878DC-BB8A-4EEB-9207-0EFABF2501D5}"/>
              </a:ext>
            </a:extLst>
          </p:cNvPr>
          <p:cNvSpPr/>
          <p:nvPr/>
        </p:nvSpPr>
        <p:spPr>
          <a:xfrm>
            <a:off x="5427405" y="2824818"/>
            <a:ext cx="400050" cy="400050"/>
          </a:xfrm>
          <a:prstGeom prst="rect">
            <a:avLst/>
          </a:prstGeom>
          <a:solidFill>
            <a:srgbClr val="00B050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A891242-67A4-40A8-85BF-2D7DA43BAA3E}"/>
              </a:ext>
            </a:extLst>
          </p:cNvPr>
          <p:cNvSpPr/>
          <p:nvPr/>
        </p:nvSpPr>
        <p:spPr>
          <a:xfrm>
            <a:off x="5427405" y="3580999"/>
            <a:ext cx="400050" cy="400050"/>
          </a:xfrm>
          <a:prstGeom prst="rect">
            <a:avLst/>
          </a:prstGeom>
          <a:solidFill>
            <a:srgbClr val="00B050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0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75F3489-2710-4CA9-91CF-2CF6754EB9D5}"/>
              </a:ext>
            </a:extLst>
          </p:cNvPr>
          <p:cNvSpPr/>
          <p:nvPr/>
        </p:nvSpPr>
        <p:spPr>
          <a:xfrm>
            <a:off x="5827455" y="2824818"/>
            <a:ext cx="400050" cy="400050"/>
          </a:xfrm>
          <a:prstGeom prst="rect">
            <a:avLst/>
          </a:prstGeom>
          <a:solidFill>
            <a:srgbClr val="8C468C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593DB72-7227-468B-AE88-21AE3BCB164F}"/>
              </a:ext>
            </a:extLst>
          </p:cNvPr>
          <p:cNvSpPr/>
          <p:nvPr/>
        </p:nvSpPr>
        <p:spPr>
          <a:xfrm>
            <a:off x="5827455" y="3580999"/>
            <a:ext cx="400050" cy="400050"/>
          </a:xfrm>
          <a:prstGeom prst="rect">
            <a:avLst/>
          </a:prstGeom>
          <a:solidFill>
            <a:srgbClr val="8C468C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053A841-39A9-44CC-BF06-2FAFAF42107E}"/>
              </a:ext>
            </a:extLst>
          </p:cNvPr>
          <p:cNvSpPr/>
          <p:nvPr/>
        </p:nvSpPr>
        <p:spPr>
          <a:xfrm>
            <a:off x="4627305" y="4337180"/>
            <a:ext cx="400050" cy="4000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F91D95C-FB48-460E-932A-F506C3A957D4}"/>
              </a:ext>
            </a:extLst>
          </p:cNvPr>
          <p:cNvSpPr/>
          <p:nvPr/>
        </p:nvSpPr>
        <p:spPr>
          <a:xfrm>
            <a:off x="5027355" y="4337180"/>
            <a:ext cx="400050" cy="4000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1</a:t>
            </a:r>
            <a:endParaRPr lang="en-US" b="1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FB640F8-8BE7-4DF1-B6D8-124C48522280}"/>
              </a:ext>
            </a:extLst>
          </p:cNvPr>
          <p:cNvSpPr/>
          <p:nvPr/>
        </p:nvSpPr>
        <p:spPr>
          <a:xfrm>
            <a:off x="5427405" y="4337180"/>
            <a:ext cx="400050" cy="4000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2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850A095-3B99-4498-B951-8E428632E6BD}"/>
              </a:ext>
            </a:extLst>
          </p:cNvPr>
          <p:cNvSpPr/>
          <p:nvPr/>
        </p:nvSpPr>
        <p:spPr>
          <a:xfrm>
            <a:off x="5827455" y="4337180"/>
            <a:ext cx="400050" cy="4000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D9B8B10-4E1B-43CA-B410-F246DF4060EB}"/>
              </a:ext>
            </a:extLst>
          </p:cNvPr>
          <p:cNvSpPr/>
          <p:nvPr/>
        </p:nvSpPr>
        <p:spPr>
          <a:xfrm>
            <a:off x="6227505" y="4337180"/>
            <a:ext cx="400050" cy="4000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FBE27AF-A690-43BF-97B9-AF0906633317}"/>
              </a:ext>
            </a:extLst>
          </p:cNvPr>
          <p:cNvSpPr txBox="1"/>
          <p:nvPr/>
        </p:nvSpPr>
        <p:spPr>
          <a:xfrm>
            <a:off x="967600" y="3532114"/>
            <a:ext cx="1857676" cy="523220"/>
          </a:xfrm>
          <a:prstGeom prst="rect">
            <a:avLst/>
          </a:prstGeom>
          <a:noFill/>
          <a:ln w="38100">
            <a:solidFill>
              <a:srgbClr val="002A5C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/>
              <a:t>Conv2d, W</a:t>
            </a: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538A87C5-4824-4B04-AD62-A5E5573DB72A}"/>
              </a:ext>
            </a:extLst>
          </p:cNvPr>
          <p:cNvCxnSpPr>
            <a:stCxn id="63" idx="3"/>
            <a:endCxn id="36" idx="1"/>
          </p:cNvCxnSpPr>
          <p:nvPr/>
        </p:nvCxnSpPr>
        <p:spPr>
          <a:xfrm flipV="1">
            <a:off x="2825276" y="3024843"/>
            <a:ext cx="1802029" cy="768881"/>
          </a:xfrm>
          <a:prstGeom prst="bentConnector3">
            <a:avLst/>
          </a:prstGeom>
          <a:ln w="38100">
            <a:solidFill>
              <a:srgbClr val="002A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729E3C4C-BE4F-4F13-B67C-1193BF03CD5A}"/>
              </a:ext>
            </a:extLst>
          </p:cNvPr>
          <p:cNvCxnSpPr>
            <a:cxnSpLocks/>
            <a:stCxn id="63" idx="3"/>
            <a:endCxn id="37" idx="1"/>
          </p:cNvCxnSpPr>
          <p:nvPr/>
        </p:nvCxnSpPr>
        <p:spPr>
          <a:xfrm flipV="1">
            <a:off x="2825276" y="3781024"/>
            <a:ext cx="1802029" cy="12700"/>
          </a:xfrm>
          <a:prstGeom prst="bentConnector3">
            <a:avLst/>
          </a:prstGeom>
          <a:ln w="38100">
            <a:solidFill>
              <a:srgbClr val="002A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7F390C8F-5E1B-4F22-AF80-817508B29354}"/>
              </a:ext>
            </a:extLst>
          </p:cNvPr>
          <p:cNvCxnSpPr>
            <a:cxnSpLocks/>
            <a:stCxn id="63" idx="3"/>
            <a:endCxn id="58" idx="1"/>
          </p:cNvCxnSpPr>
          <p:nvPr/>
        </p:nvCxnSpPr>
        <p:spPr>
          <a:xfrm>
            <a:off x="2825276" y="3793724"/>
            <a:ext cx="1802029" cy="743481"/>
          </a:xfrm>
          <a:prstGeom prst="bentConnector3">
            <a:avLst/>
          </a:prstGeom>
          <a:ln w="38100">
            <a:solidFill>
              <a:srgbClr val="002A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D6EAB708-BBC2-4FCE-9B34-A3710D1124C4}"/>
              </a:ext>
            </a:extLst>
          </p:cNvPr>
          <p:cNvSpPr txBox="1"/>
          <p:nvPr/>
        </p:nvSpPr>
        <p:spPr>
          <a:xfrm>
            <a:off x="6829384" y="2824818"/>
            <a:ext cx="1407896" cy="43088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/>
              <a:t>data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DEEE8CB-AB8E-42ED-BC6A-5314BA629F75}"/>
              </a:ext>
            </a:extLst>
          </p:cNvPr>
          <p:cNvSpPr txBox="1"/>
          <p:nvPr/>
        </p:nvSpPr>
        <p:spPr>
          <a:xfrm>
            <a:off x="6829384" y="3559687"/>
            <a:ext cx="1407896" cy="43088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/>
              <a:t>indices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5A041A7-C562-4C29-A1FB-A747AD34DC9D}"/>
              </a:ext>
            </a:extLst>
          </p:cNvPr>
          <p:cNvSpPr txBox="1"/>
          <p:nvPr/>
        </p:nvSpPr>
        <p:spPr>
          <a:xfrm>
            <a:off x="6829384" y="4321761"/>
            <a:ext cx="1407896" cy="43088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err="1"/>
              <a:t>indptr</a:t>
            </a:r>
            <a:endParaRPr lang="en-US" sz="2200" b="1"/>
          </a:p>
        </p:txBody>
      </p:sp>
      <p:graphicFrame>
        <p:nvGraphicFramePr>
          <p:cNvPr id="26" name="Table 68">
            <a:extLst>
              <a:ext uri="{FF2B5EF4-FFF2-40B4-BE49-F238E27FC236}">
                <a16:creationId xmlns:a16="http://schemas.microsoft.com/office/drawing/2014/main" id="{AE5E7574-2856-44C5-A15E-E8647E8947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344316"/>
              </p:ext>
            </p:extLst>
          </p:nvPr>
        </p:nvGraphicFramePr>
        <p:xfrm>
          <a:off x="1632857" y="5269218"/>
          <a:ext cx="796834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5314">
                  <a:extLst>
                    <a:ext uri="{9D8B030D-6E8A-4147-A177-3AD203B41FA5}">
                      <a16:colId xmlns:a16="http://schemas.microsoft.com/office/drawing/2014/main" val="2901692111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val="3239874109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val="3108662251"/>
                    </a:ext>
                  </a:extLst>
                </a:gridCol>
                <a:gridCol w="1360715">
                  <a:extLst>
                    <a:ext uri="{9D8B030D-6E8A-4147-A177-3AD203B41FA5}">
                      <a16:colId xmlns:a16="http://schemas.microsoft.com/office/drawing/2014/main" val="2245551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First three ops of VGG-11 on CIFAR-10</a:t>
                      </a:r>
                    </a:p>
                  </a:txBody>
                  <a:tcPr>
                    <a:solidFill>
                      <a:srgbClr val="002A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Convolution</a:t>
                      </a:r>
                    </a:p>
                  </a:txBody>
                  <a:tcPr>
                    <a:solidFill>
                      <a:srgbClr val="002A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ReLU</a:t>
                      </a:r>
                      <a:endParaRPr lang="en-US" dirty="0"/>
                    </a:p>
                  </a:txBody>
                  <a:tcPr>
                    <a:solidFill>
                      <a:srgbClr val="002A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Pooling</a:t>
                      </a:r>
                    </a:p>
                  </a:txBody>
                  <a:tcPr>
                    <a:solidFill>
                      <a:srgbClr val="002A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521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Jacobian Calculation Speedup</a:t>
                      </a:r>
                    </a:p>
                  </a:txBody>
                  <a:tcPr>
                    <a:solidFill>
                      <a:srgbClr val="002A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8.3×10</a:t>
                      </a:r>
                      <a:r>
                        <a:rPr lang="en-US" baseline="30000" dirty="0"/>
                        <a:t>3</a:t>
                      </a:r>
                      <a:r>
                        <a:rPr lang="en-US" baseline="0" dirty="0"/>
                        <a:t> x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1.2×10</a:t>
                      </a:r>
                      <a:r>
                        <a:rPr lang="en-US" baseline="30000" dirty="0"/>
                        <a:t>6 </a:t>
                      </a:r>
                      <a:r>
                        <a:rPr lang="en-US" baseline="0" dirty="0"/>
                        <a:t>x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1.5×10</a:t>
                      </a:r>
                      <a:r>
                        <a:rPr lang="en-US" baseline="30000" dirty="0"/>
                        <a:t>5 </a:t>
                      </a:r>
                      <a:r>
                        <a:rPr lang="en-US" baseline="0" dirty="0"/>
                        <a:t>x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88193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78818B-4AC5-4BED-9654-BD61C39FF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18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0BED278-693C-47F0-AE1C-43BF4AF8C779}"/>
              </a:ext>
            </a:extLst>
          </p:cNvPr>
          <p:cNvGrpSpPr/>
          <p:nvPr/>
        </p:nvGrpSpPr>
        <p:grpSpPr>
          <a:xfrm>
            <a:off x="9969870" y="2963406"/>
            <a:ext cx="1600200" cy="1600200"/>
            <a:chOff x="9969870" y="2965314"/>
            <a:chExt cx="1600200" cy="16002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3778466-DD4A-432C-9391-2B0279E66B74}"/>
                </a:ext>
              </a:extLst>
            </p:cNvPr>
            <p:cNvSpPr/>
            <p:nvPr/>
          </p:nvSpPr>
          <p:spPr>
            <a:xfrm>
              <a:off x="9969870" y="2965314"/>
              <a:ext cx="400050" cy="400050"/>
            </a:xfrm>
            <a:prstGeom prst="rect">
              <a:avLst/>
            </a:prstGeom>
            <a:solidFill>
              <a:srgbClr val="4472C4">
                <a:alpha val="50196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BB782D1-7D66-40AA-9A66-83B57C3A7979}"/>
                </a:ext>
              </a:extLst>
            </p:cNvPr>
            <p:cNvSpPr/>
            <p:nvPr/>
          </p:nvSpPr>
          <p:spPr>
            <a:xfrm>
              <a:off x="9969870" y="3365364"/>
              <a:ext cx="400050" cy="400050"/>
            </a:xfrm>
            <a:prstGeom prst="rect">
              <a:avLst/>
            </a:prstGeom>
            <a:solidFill>
              <a:srgbClr val="4472C4">
                <a:alpha val="50196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0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BD6E1F0-16D2-4D2A-9034-7C16601B0008}"/>
                </a:ext>
              </a:extLst>
            </p:cNvPr>
            <p:cNvSpPr/>
            <p:nvPr/>
          </p:nvSpPr>
          <p:spPr>
            <a:xfrm>
              <a:off x="9969870" y="3765414"/>
              <a:ext cx="400050" cy="400050"/>
            </a:xfrm>
            <a:prstGeom prst="rect">
              <a:avLst/>
            </a:prstGeom>
            <a:solidFill>
              <a:srgbClr val="4472C4">
                <a:alpha val="50196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0</a:t>
              </a:r>
              <a:endParaRPr lang="en-US" b="1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4BD178-3882-4D7A-AE2C-D9241A425432}"/>
                </a:ext>
              </a:extLst>
            </p:cNvPr>
            <p:cNvSpPr/>
            <p:nvPr/>
          </p:nvSpPr>
          <p:spPr>
            <a:xfrm>
              <a:off x="9969870" y="4165464"/>
              <a:ext cx="400050" cy="400050"/>
            </a:xfrm>
            <a:prstGeom prst="rect">
              <a:avLst/>
            </a:prstGeom>
            <a:solidFill>
              <a:srgbClr val="4472C4">
                <a:alpha val="50196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10022B9-05D3-4F80-9EFD-8A880AD2E64C}"/>
                </a:ext>
              </a:extLst>
            </p:cNvPr>
            <p:cNvSpPr/>
            <p:nvPr/>
          </p:nvSpPr>
          <p:spPr>
            <a:xfrm>
              <a:off x="10369920" y="2965314"/>
              <a:ext cx="400050" cy="400050"/>
            </a:xfrm>
            <a:prstGeom prst="rect">
              <a:avLst/>
            </a:prstGeom>
            <a:solidFill>
              <a:srgbClr val="FF0000">
                <a:alpha val="50196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FBF7D22-763B-4C63-8B00-8B9AB4E24F1A}"/>
                </a:ext>
              </a:extLst>
            </p:cNvPr>
            <p:cNvSpPr/>
            <p:nvPr/>
          </p:nvSpPr>
          <p:spPr>
            <a:xfrm>
              <a:off x="10369920" y="3365364"/>
              <a:ext cx="400050" cy="400050"/>
            </a:xfrm>
            <a:prstGeom prst="rect">
              <a:avLst/>
            </a:prstGeom>
            <a:solidFill>
              <a:srgbClr val="FF0000">
                <a:alpha val="50196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0</a:t>
              </a:r>
              <a:endParaRPr lang="en-US" b="1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2D894A9-DB67-45EC-ADAA-4428D08A0915}"/>
                </a:ext>
              </a:extLst>
            </p:cNvPr>
            <p:cNvSpPr/>
            <p:nvPr/>
          </p:nvSpPr>
          <p:spPr>
            <a:xfrm>
              <a:off x="10369920" y="3765414"/>
              <a:ext cx="400050" cy="400050"/>
            </a:xfrm>
            <a:prstGeom prst="rect">
              <a:avLst/>
            </a:prstGeom>
            <a:solidFill>
              <a:srgbClr val="FF0000">
                <a:alpha val="50196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0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EDE6868-29B3-4759-8E1F-456638C51DA3}"/>
                </a:ext>
              </a:extLst>
            </p:cNvPr>
            <p:cNvSpPr/>
            <p:nvPr/>
          </p:nvSpPr>
          <p:spPr>
            <a:xfrm>
              <a:off x="10369920" y="4165464"/>
              <a:ext cx="400050" cy="400050"/>
            </a:xfrm>
            <a:prstGeom prst="rect">
              <a:avLst/>
            </a:prstGeom>
            <a:solidFill>
              <a:srgbClr val="FF0000">
                <a:alpha val="50196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0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9E2B726-E351-4680-A3DD-AB296EF706B6}"/>
                </a:ext>
              </a:extLst>
            </p:cNvPr>
            <p:cNvSpPr/>
            <p:nvPr/>
          </p:nvSpPr>
          <p:spPr>
            <a:xfrm>
              <a:off x="10769970" y="2965314"/>
              <a:ext cx="400050" cy="400050"/>
            </a:xfrm>
            <a:prstGeom prst="rect">
              <a:avLst/>
            </a:prstGeom>
            <a:solidFill>
              <a:srgbClr val="00B050">
                <a:alpha val="50196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C8D0ABE-AEEB-40C1-9BAD-BBA6DCCB7576}"/>
                </a:ext>
              </a:extLst>
            </p:cNvPr>
            <p:cNvSpPr/>
            <p:nvPr/>
          </p:nvSpPr>
          <p:spPr>
            <a:xfrm>
              <a:off x="10769970" y="3365364"/>
              <a:ext cx="400050" cy="400050"/>
            </a:xfrm>
            <a:prstGeom prst="rect">
              <a:avLst/>
            </a:prstGeom>
            <a:solidFill>
              <a:srgbClr val="00B050">
                <a:alpha val="50196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A2EA473-28B8-4097-A236-F2E607725C44}"/>
                </a:ext>
              </a:extLst>
            </p:cNvPr>
            <p:cNvSpPr/>
            <p:nvPr/>
          </p:nvSpPr>
          <p:spPr>
            <a:xfrm>
              <a:off x="10769970" y="3765414"/>
              <a:ext cx="400050" cy="400050"/>
            </a:xfrm>
            <a:prstGeom prst="rect">
              <a:avLst/>
            </a:prstGeom>
            <a:solidFill>
              <a:srgbClr val="00B050">
                <a:alpha val="50196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0</a:t>
              </a:r>
              <a:endParaRPr lang="en-US" b="1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F8C70D5-6F92-457A-AC37-DFFE28F9B3BF}"/>
                </a:ext>
              </a:extLst>
            </p:cNvPr>
            <p:cNvSpPr/>
            <p:nvPr/>
          </p:nvSpPr>
          <p:spPr>
            <a:xfrm>
              <a:off x="10769970" y="4165464"/>
              <a:ext cx="400050" cy="400050"/>
            </a:xfrm>
            <a:prstGeom prst="rect">
              <a:avLst/>
            </a:prstGeom>
            <a:solidFill>
              <a:srgbClr val="00B050">
                <a:alpha val="50196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0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56E0D19-DFB6-46EE-8FE2-036522429B2F}"/>
                </a:ext>
              </a:extLst>
            </p:cNvPr>
            <p:cNvSpPr/>
            <p:nvPr/>
          </p:nvSpPr>
          <p:spPr>
            <a:xfrm>
              <a:off x="11170020" y="2965314"/>
              <a:ext cx="400050" cy="400050"/>
            </a:xfrm>
            <a:prstGeom prst="rect">
              <a:avLst/>
            </a:prstGeom>
            <a:solidFill>
              <a:srgbClr val="8C468C">
                <a:alpha val="50196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0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5AAE71A-C223-466E-BF30-79D14EC0B297}"/>
                </a:ext>
              </a:extLst>
            </p:cNvPr>
            <p:cNvSpPr/>
            <p:nvPr/>
          </p:nvSpPr>
          <p:spPr>
            <a:xfrm>
              <a:off x="11170020" y="3365364"/>
              <a:ext cx="400050" cy="400050"/>
            </a:xfrm>
            <a:prstGeom prst="rect">
              <a:avLst/>
            </a:prstGeom>
            <a:solidFill>
              <a:srgbClr val="8C468C">
                <a:alpha val="50196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0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92F1CF7-8BF4-4F3D-9EA4-F4CC324489CD}"/>
                </a:ext>
              </a:extLst>
            </p:cNvPr>
            <p:cNvSpPr/>
            <p:nvPr/>
          </p:nvSpPr>
          <p:spPr>
            <a:xfrm>
              <a:off x="11170020" y="3765414"/>
              <a:ext cx="400050" cy="400050"/>
            </a:xfrm>
            <a:prstGeom prst="rect">
              <a:avLst/>
            </a:prstGeom>
            <a:solidFill>
              <a:srgbClr val="8C468C">
                <a:alpha val="50196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0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046705F-C58B-4101-8567-B0045746F9CA}"/>
                </a:ext>
              </a:extLst>
            </p:cNvPr>
            <p:cNvSpPr/>
            <p:nvPr/>
          </p:nvSpPr>
          <p:spPr>
            <a:xfrm>
              <a:off x="11170020" y="4165464"/>
              <a:ext cx="400050" cy="400050"/>
            </a:xfrm>
            <a:prstGeom prst="rect">
              <a:avLst/>
            </a:prstGeom>
            <a:solidFill>
              <a:srgbClr val="8C468C">
                <a:alpha val="50196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Equals 4">
            <a:extLst>
              <a:ext uri="{FF2B5EF4-FFF2-40B4-BE49-F238E27FC236}">
                <a16:creationId xmlns:a16="http://schemas.microsoft.com/office/drawing/2014/main" id="{DFE98E4C-CCC5-487A-A68F-3D8ACD250913}"/>
              </a:ext>
            </a:extLst>
          </p:cNvPr>
          <p:cNvSpPr/>
          <p:nvPr/>
        </p:nvSpPr>
        <p:spPr>
          <a:xfrm>
            <a:off x="8770374" y="3305376"/>
            <a:ext cx="1059426" cy="916260"/>
          </a:xfrm>
          <a:prstGeom prst="mathEqual">
            <a:avLst/>
          </a:prstGeom>
          <a:solidFill>
            <a:srgbClr val="A5A5A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0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  <p:bldP spid="36" grpId="0" animBg="1"/>
      <p:bldP spid="37" grpId="0" animBg="1"/>
      <p:bldP spid="44" grpId="0" animBg="1"/>
      <p:bldP spid="45" grpId="0" animBg="1"/>
      <p:bldP spid="50" grpId="0" animBg="1"/>
      <p:bldP spid="51" grpId="0" animBg="1"/>
      <p:bldP spid="54" grpId="0" animBg="1"/>
      <p:bldP spid="55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6" grpId="0"/>
      <p:bldP spid="67" grpId="0"/>
      <p:bldP spid="68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6BD8-869F-4C44-B63B-F578D277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Complexity Analysis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B09BE2-0F25-4944-8C6F-7D463B47841B}"/>
              </a:ext>
            </a:extLst>
          </p:cNvPr>
          <p:cNvSpPr txBox="1"/>
          <p:nvPr/>
        </p:nvSpPr>
        <p:spPr>
          <a:xfrm>
            <a:off x="838200" y="3563992"/>
            <a:ext cx="7353300" cy="163121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Performance benefits: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Large </a:t>
            </a:r>
            <a:r>
              <a:rPr lang="en-US" sz="2400" b="1" dirty="0"/>
              <a:t>n</a:t>
            </a:r>
            <a:r>
              <a:rPr lang="en-US" sz="2400" dirty="0">
                <a:solidFill>
                  <a:srgbClr val="000000"/>
                </a:solidFill>
              </a:rPr>
              <a:t>: deep network, long sequential dependency.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Reducing per-step complexity: </a:t>
            </a:r>
            <a:r>
              <a:rPr lang="en-US" sz="2400" dirty="0" err="1">
                <a:solidFill>
                  <a:srgbClr val="000000"/>
                </a:solidFill>
              </a:rPr>
              <a:t>SpGEMM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3E891-1E7A-4D5F-8253-184EBFDCA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19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BC77F-8AC1-4A9B-BCD0-EE7F683A3A84}"/>
              </a:ext>
            </a:extLst>
          </p:cNvPr>
          <p:cNvSpPr txBox="1"/>
          <p:nvPr/>
        </p:nvSpPr>
        <p:spPr>
          <a:xfrm>
            <a:off x="843643" y="5185829"/>
            <a:ext cx="6438900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Constant per-device space complexity!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E83DB8-EFD0-4EAF-B107-BE6C0CDC1111}"/>
              </a:ext>
            </a:extLst>
          </p:cNvPr>
          <p:cNvSpPr txBox="1"/>
          <p:nvPr/>
        </p:nvSpPr>
        <p:spPr>
          <a:xfrm>
            <a:off x="1852337" y="2797465"/>
            <a:ext cx="1599150" cy="584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200" b="1" dirty="0">
                <a:solidFill>
                  <a:srgbClr val="00823B"/>
                </a:solidFill>
              </a:rPr>
              <a:t>log n</a:t>
            </a:r>
            <a:r>
              <a:rPr lang="en-US" sz="3200" dirty="0"/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A2E1F9-7363-4C4E-BB3E-D07326AE06C3}"/>
              </a:ext>
            </a:extLst>
          </p:cNvPr>
          <p:cNvSpPr/>
          <p:nvPr/>
        </p:nvSpPr>
        <p:spPr>
          <a:xfrm>
            <a:off x="4855030" y="2796731"/>
            <a:ext cx="1725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C</a:t>
            </a:r>
            <a:r>
              <a:rPr lang="en-US" sz="3200" baseline="-25000" dirty="0"/>
              <a:t>BP 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320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4DB0E5-647E-4345-AC8A-CE8586CC823B}"/>
              </a:ext>
            </a:extLst>
          </p:cNvPr>
          <p:cNvSpPr/>
          <p:nvPr/>
        </p:nvSpPr>
        <p:spPr>
          <a:xfrm>
            <a:off x="3788562" y="2796730"/>
            <a:ext cx="726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vs.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DF8960-ECE8-4C19-B057-31A265021C86}"/>
              </a:ext>
            </a:extLst>
          </p:cNvPr>
          <p:cNvSpPr txBox="1"/>
          <p:nvPr/>
        </p:nvSpPr>
        <p:spPr>
          <a:xfrm>
            <a:off x="1540204" y="2116748"/>
            <a:ext cx="1262743" cy="584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BPPSA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459D4D-1496-4295-909E-1B8D7A8441A6}"/>
              </a:ext>
            </a:extLst>
          </p:cNvPr>
          <p:cNvSpPr txBox="1"/>
          <p:nvPr/>
        </p:nvSpPr>
        <p:spPr>
          <a:xfrm>
            <a:off x="5086490" y="2116748"/>
            <a:ext cx="1262743" cy="584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4B5D27-A466-4ABB-8AB8-C508243A3DA1}"/>
              </a:ext>
            </a:extLst>
          </p:cNvPr>
          <p:cNvGrpSpPr/>
          <p:nvPr/>
        </p:nvGrpSpPr>
        <p:grpSpPr>
          <a:xfrm>
            <a:off x="8484869" y="4292307"/>
            <a:ext cx="1265374" cy="1635604"/>
            <a:chOff x="8610600" y="3474505"/>
            <a:chExt cx="1265374" cy="163560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3163FA2-EBD5-48C6-A5CE-176B410D141F}"/>
                </a:ext>
              </a:extLst>
            </p:cNvPr>
            <p:cNvSpPr/>
            <p:nvPr/>
          </p:nvSpPr>
          <p:spPr>
            <a:xfrm>
              <a:off x="8610600" y="3874616"/>
              <a:ext cx="502920" cy="5029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C95691F-C35B-40CA-ABF8-E9749C9EAAD2}"/>
                </a:ext>
              </a:extLst>
            </p:cNvPr>
            <p:cNvSpPr/>
            <p:nvPr/>
          </p:nvSpPr>
          <p:spPr>
            <a:xfrm>
              <a:off x="9373054" y="3874616"/>
              <a:ext cx="502920" cy="5029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B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09BC83F-E7BA-4C5C-A1D1-74E52D723B43}"/>
                </a:ext>
              </a:extLst>
            </p:cNvPr>
            <p:cNvSpPr/>
            <p:nvPr/>
          </p:nvSpPr>
          <p:spPr>
            <a:xfrm>
              <a:off x="9373052" y="4607189"/>
              <a:ext cx="502920" cy="5029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BA</a:t>
              </a:r>
              <a:endParaRPr lang="en-US" sz="1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50C844DD-2CE7-4BD4-9119-8D6AB59E6912}"/>
                </a:ext>
              </a:extLst>
            </p:cNvPr>
            <p:cNvCxnSpPr>
              <a:cxnSpLocks/>
              <a:stCxn id="20" idx="2"/>
              <a:endCxn id="22" idx="1"/>
            </p:cNvCxnSpPr>
            <p:nvPr/>
          </p:nvCxnSpPr>
          <p:spPr>
            <a:xfrm rot="16200000" flipH="1">
              <a:off x="8877000" y="4362596"/>
              <a:ext cx="481113" cy="510992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6DCAC511-E305-4F8E-BD5F-87B0E71FD749}"/>
                </a:ext>
              </a:extLst>
            </p:cNvPr>
            <p:cNvCxnSpPr>
              <a:cxnSpLocks/>
              <a:stCxn id="21" idx="2"/>
              <a:endCxn id="22" idx="0"/>
            </p:cNvCxnSpPr>
            <p:nvPr/>
          </p:nvCxnSpPr>
          <p:spPr>
            <a:xfrm rot="5400000">
              <a:off x="9509687" y="4492361"/>
              <a:ext cx="229653" cy="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C9B4C0-E3D3-46B4-B145-2CC1534C1AAB}"/>
                </a:ext>
              </a:extLst>
            </p:cNvPr>
            <p:cNvSpPr txBox="1"/>
            <p:nvPr/>
          </p:nvSpPr>
          <p:spPr>
            <a:xfrm>
              <a:off x="8616289" y="3474505"/>
              <a:ext cx="125968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Up-sweep</a:t>
              </a:r>
              <a:endParaRPr lang="en-US" sz="2400" b="1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A99EC9A-77D4-43E8-ACD7-5C58232BC894}"/>
              </a:ext>
            </a:extLst>
          </p:cNvPr>
          <p:cNvGrpSpPr/>
          <p:nvPr/>
        </p:nvGrpSpPr>
        <p:grpSpPr>
          <a:xfrm>
            <a:off x="10049299" y="4292307"/>
            <a:ext cx="1606010" cy="1635604"/>
            <a:chOff x="10043613" y="3474505"/>
            <a:chExt cx="1606010" cy="163560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0D03C71-B0CF-45D3-BF8A-B0A2C8075531}"/>
                </a:ext>
              </a:extLst>
            </p:cNvPr>
            <p:cNvSpPr/>
            <p:nvPr/>
          </p:nvSpPr>
          <p:spPr>
            <a:xfrm>
              <a:off x="10213932" y="3874616"/>
              <a:ext cx="502920" cy="5029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D381450-28F2-4A7D-A421-E75168C657B1}"/>
                </a:ext>
              </a:extLst>
            </p:cNvPr>
            <p:cNvSpPr/>
            <p:nvPr/>
          </p:nvSpPr>
          <p:spPr>
            <a:xfrm>
              <a:off x="10213930" y="4607189"/>
              <a:ext cx="502920" cy="5029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B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9E00C20-D97D-43FD-95ED-2C4A53FE0AFB}"/>
                </a:ext>
              </a:extLst>
            </p:cNvPr>
            <p:cNvSpPr/>
            <p:nvPr/>
          </p:nvSpPr>
          <p:spPr>
            <a:xfrm>
              <a:off x="10976386" y="3874616"/>
              <a:ext cx="502920" cy="5029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B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439DE86-EA89-4609-8B2E-5636DE3A1867}"/>
                </a:ext>
              </a:extLst>
            </p:cNvPr>
            <p:cNvSpPr/>
            <p:nvPr/>
          </p:nvSpPr>
          <p:spPr>
            <a:xfrm>
              <a:off x="10976384" y="4607189"/>
              <a:ext cx="502920" cy="5029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AB</a:t>
              </a:r>
              <a:endParaRPr lang="en-US" sz="1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1D97418A-B2DC-434A-B735-B25CDF710F0C}"/>
                </a:ext>
              </a:extLst>
            </p:cNvPr>
            <p:cNvCxnSpPr>
              <a:cxnSpLocks/>
              <a:stCxn id="27" idx="2"/>
              <a:endCxn id="30" idx="0"/>
            </p:cNvCxnSpPr>
            <p:nvPr/>
          </p:nvCxnSpPr>
          <p:spPr>
            <a:xfrm rot="16200000" flipH="1">
              <a:off x="10731792" y="4111136"/>
              <a:ext cx="229653" cy="76245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8D579D4B-E6D8-40EE-98B8-BB9C6363E45E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rot="5400000">
              <a:off x="11113019" y="4492361"/>
              <a:ext cx="229653" cy="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or: Curved 32">
              <a:extLst>
                <a:ext uri="{FF2B5EF4-FFF2-40B4-BE49-F238E27FC236}">
                  <a16:creationId xmlns:a16="http://schemas.microsoft.com/office/drawing/2014/main" id="{CC2F5D40-7232-473D-A0EC-6C38F30D2A1E}"/>
                </a:ext>
              </a:extLst>
            </p:cNvPr>
            <p:cNvCxnSpPr>
              <a:cxnSpLocks/>
              <a:stCxn id="29" idx="2"/>
              <a:endCxn id="28" idx="0"/>
            </p:cNvCxnSpPr>
            <p:nvPr/>
          </p:nvCxnSpPr>
          <p:spPr>
            <a:xfrm rot="5400000">
              <a:off x="10731792" y="4111134"/>
              <a:ext cx="229653" cy="762456"/>
            </a:xfrm>
            <a:prstGeom prst="curvedConnector3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60A3D9-F048-4578-A230-90B9143EE755}"/>
                </a:ext>
              </a:extLst>
            </p:cNvPr>
            <p:cNvSpPr txBox="1"/>
            <p:nvPr/>
          </p:nvSpPr>
          <p:spPr>
            <a:xfrm>
              <a:off x="10043613" y="3474505"/>
              <a:ext cx="16060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Down-sweep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DD5E447-CF23-4615-868F-016F73910ED9}"/>
              </a:ext>
            </a:extLst>
          </p:cNvPr>
          <p:cNvSpPr txBox="1"/>
          <p:nvPr/>
        </p:nvSpPr>
        <p:spPr>
          <a:xfrm>
            <a:off x="9284402" y="3749897"/>
            <a:ext cx="1395596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23B"/>
                </a:solidFill>
              </a:rPr>
              <a:t>In-place</a:t>
            </a:r>
            <a:endParaRPr lang="en-US" sz="28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0DCC37D-4205-42A6-BAD3-24AF836498DF}"/>
              </a:ext>
            </a:extLst>
          </p:cNvPr>
          <p:cNvSpPr/>
          <p:nvPr/>
        </p:nvSpPr>
        <p:spPr>
          <a:xfrm>
            <a:off x="6170370" y="1556450"/>
            <a:ext cx="5900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/>
              <a:t>Per-step Complexity (</a:t>
            </a:r>
            <a:r>
              <a:rPr lang="en-US" sz="2400" b="1" u="sng" dirty="0"/>
              <a:t>C</a:t>
            </a:r>
            <a:r>
              <a:rPr lang="en-US" sz="2400" u="sng" dirty="0"/>
              <a:t>):</a:t>
            </a:r>
            <a:r>
              <a:rPr lang="en-US" sz="2400" dirty="0"/>
              <a:t> runtime of each step.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DB1DEBAE-EC33-4450-AA00-F230EB719D8A}"/>
              </a:ext>
            </a:extLst>
          </p:cNvPr>
          <p:cNvSpPr/>
          <p:nvPr/>
        </p:nvSpPr>
        <p:spPr>
          <a:xfrm>
            <a:off x="5938787" y="2781220"/>
            <a:ext cx="157213" cy="757841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Up 36">
            <a:extLst>
              <a:ext uri="{FF2B5EF4-FFF2-40B4-BE49-F238E27FC236}">
                <a16:creationId xmlns:a16="http://schemas.microsoft.com/office/drawing/2014/main" id="{C2E35509-937F-4067-8924-F85C9CF2C5F5}"/>
              </a:ext>
            </a:extLst>
          </p:cNvPr>
          <p:cNvSpPr/>
          <p:nvPr/>
        </p:nvSpPr>
        <p:spPr>
          <a:xfrm rot="10800000">
            <a:off x="1331074" y="2781219"/>
            <a:ext cx="157213" cy="757841"/>
          </a:xfrm>
          <a:prstGeom prst="upArrow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2C161C-5A05-4D65-BEC2-9440B995A10B}"/>
              </a:ext>
            </a:extLst>
          </p:cNvPr>
          <p:cNvSpPr/>
          <p:nvPr/>
        </p:nvSpPr>
        <p:spPr>
          <a:xfrm>
            <a:off x="838200" y="2797465"/>
            <a:ext cx="11172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</a:t>
            </a:r>
            <a:r>
              <a:rPr lang="en-US" sz="3200" baseline="-25000" dirty="0"/>
              <a:t>BPPSA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A0FFAD-61E8-4563-A1F0-1E9BACD92482}"/>
              </a:ext>
            </a:extLst>
          </p:cNvPr>
          <p:cNvSpPr txBox="1"/>
          <p:nvPr/>
        </p:nvSpPr>
        <p:spPr>
          <a:xfrm>
            <a:off x="3183329" y="1685999"/>
            <a:ext cx="1759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Runtime: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4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/>
      <p:bldP spid="7" grpId="0"/>
      <p:bldP spid="17" grpId="0" animBg="1"/>
      <p:bldP spid="19" grpId="0" animBg="1"/>
      <p:bldP spid="35" grpId="0" animBg="1"/>
      <p:bldP spid="43" grpId="0"/>
      <p:bldP spid="5" grpId="0" animBg="1"/>
      <p:bldP spid="5" grpId="1" animBg="1"/>
      <p:bldP spid="37" grpId="0" animBg="1"/>
      <p:bldP spid="37" grpId="1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3233-DB07-4F5B-AAC8-35C44EC44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Executive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39AF6-BDA4-4A9C-B57A-15E618E2E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37790" cy="805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b="1" dirty="0"/>
              <a:t>back-propagation (BP)</a:t>
            </a:r>
            <a:r>
              <a:rPr lang="en-US" sz="2400" dirty="0"/>
              <a:t> algorithm is </a:t>
            </a:r>
            <a:r>
              <a:rPr lang="en-US" sz="2400" b="1" dirty="0"/>
              <a:t>popularly used</a:t>
            </a:r>
            <a:r>
              <a:rPr lang="en-US" sz="2400" dirty="0"/>
              <a:t> in training deep learning (DL) models and </a:t>
            </a:r>
            <a:r>
              <a:rPr lang="en-US" sz="2400" b="1" dirty="0"/>
              <a:t>implemented in many</a:t>
            </a:r>
            <a:r>
              <a:rPr lang="en-US" sz="2400" dirty="0"/>
              <a:t> DL frameworks (e.g., </a:t>
            </a:r>
            <a:r>
              <a:rPr lang="en-US" sz="2400" dirty="0" err="1"/>
              <a:t>PyTorch</a:t>
            </a:r>
            <a:r>
              <a:rPr lang="en-US" sz="2400" dirty="0"/>
              <a:t> and TensorFlow).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CD096-D95E-4CF9-83CB-9975A2CFC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2</a:t>
            </a:fld>
            <a:endParaRPr lang="en-US" sz="1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A81F10-F5B1-4054-92BF-5BD1C3AA9FA4}"/>
              </a:ext>
            </a:extLst>
          </p:cNvPr>
          <p:cNvSpPr txBox="1">
            <a:spLocks/>
          </p:cNvSpPr>
          <p:nvPr/>
        </p:nvSpPr>
        <p:spPr>
          <a:xfrm>
            <a:off x="838200" y="2815308"/>
            <a:ext cx="10515600" cy="805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u="sng" dirty="0"/>
              <a:t>Problem:</a:t>
            </a:r>
            <a:r>
              <a:rPr lang="en-US" sz="2400" dirty="0"/>
              <a:t> BP imposes a </a:t>
            </a:r>
            <a:r>
              <a:rPr lang="en-US" sz="2400" b="1" dirty="0">
                <a:solidFill>
                  <a:srgbClr val="FF0000"/>
                </a:solidFill>
              </a:rPr>
              <a:t>strong sequential dependency</a:t>
            </a:r>
            <a:r>
              <a:rPr lang="en-US" sz="2400" dirty="0"/>
              <a:t> along layers during the gradient computations.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2BBEE1-066F-4683-B9FF-9E40D0A5036C}"/>
              </a:ext>
            </a:extLst>
          </p:cNvPr>
          <p:cNvSpPr txBox="1">
            <a:spLocks/>
          </p:cNvSpPr>
          <p:nvPr/>
        </p:nvSpPr>
        <p:spPr>
          <a:xfrm>
            <a:off x="838200" y="3804991"/>
            <a:ext cx="10515600" cy="1307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b="1" u="sng" dirty="0"/>
              <a:t>Key idea:</a:t>
            </a:r>
            <a:r>
              <a:rPr lang="en-US" sz="2400" b="1" dirty="0"/>
              <a:t> </a:t>
            </a:r>
            <a:r>
              <a:rPr lang="en-US" sz="2400" dirty="0"/>
              <a:t>We propose scaling </a:t>
            </a:r>
            <a:r>
              <a:rPr lang="en-US" sz="2400" b="1" dirty="0"/>
              <a:t>BP</a:t>
            </a:r>
            <a:r>
              <a:rPr lang="en-US" sz="2400" dirty="0"/>
              <a:t> by </a:t>
            </a:r>
            <a:r>
              <a:rPr lang="en-US" sz="2400" b="1" dirty="0"/>
              <a:t>P</a:t>
            </a:r>
            <a:r>
              <a:rPr lang="en-US" sz="2400" dirty="0"/>
              <a:t>arallel </a:t>
            </a:r>
            <a:r>
              <a:rPr lang="en-US" sz="2400" b="1" dirty="0"/>
              <a:t>S</a:t>
            </a:r>
            <a:r>
              <a:rPr lang="en-US" sz="2400" dirty="0"/>
              <a:t>can </a:t>
            </a:r>
            <a:r>
              <a:rPr lang="en-US" sz="2400" b="1" dirty="0"/>
              <a:t>A</a:t>
            </a:r>
            <a:r>
              <a:rPr lang="en-US" sz="2400" dirty="0"/>
              <a:t>lgorithm (</a:t>
            </a:r>
            <a:r>
              <a:rPr lang="en-US" sz="2400" b="1" dirty="0"/>
              <a:t>BPPSA</a:t>
            </a:r>
            <a:r>
              <a:rPr lang="en-US" sz="2400" dirty="0"/>
              <a:t>)</a:t>
            </a:r>
            <a:r>
              <a:rPr lang="en-US" sz="2400" b="1" dirty="0"/>
              <a:t>: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Reformulate BP into a </a:t>
            </a:r>
            <a:r>
              <a:rPr lang="en-US" sz="2400" b="1" dirty="0">
                <a:solidFill>
                  <a:srgbClr val="8C468C"/>
                </a:solidFill>
              </a:rPr>
              <a:t>scan</a:t>
            </a:r>
            <a:r>
              <a:rPr lang="en-US" sz="2400" dirty="0"/>
              <a:t> operation.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Scaled by a customized parallel algorithm.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71960D-5F0D-4AE4-A81C-417C720A5573}"/>
              </a:ext>
            </a:extLst>
          </p:cNvPr>
          <p:cNvGrpSpPr/>
          <p:nvPr/>
        </p:nvGrpSpPr>
        <p:grpSpPr>
          <a:xfrm>
            <a:off x="8610600" y="3621147"/>
            <a:ext cx="292608" cy="1463040"/>
            <a:chOff x="10619581" y="3901057"/>
            <a:chExt cx="292608" cy="146304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CA0906F-4EFA-41AB-9CD9-6C11DAF7ED28}"/>
                </a:ext>
              </a:extLst>
            </p:cNvPr>
            <p:cNvSpPr/>
            <p:nvPr/>
          </p:nvSpPr>
          <p:spPr>
            <a:xfrm>
              <a:off x="10619581" y="3901057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B998B5-CF8D-4C15-A9CF-96D8CEA9F10F}"/>
                </a:ext>
              </a:extLst>
            </p:cNvPr>
            <p:cNvSpPr/>
            <p:nvPr/>
          </p:nvSpPr>
          <p:spPr>
            <a:xfrm>
              <a:off x="10619581" y="4193665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C06E9D-2AFC-4770-8AB2-2ED873DFB015}"/>
                </a:ext>
              </a:extLst>
            </p:cNvPr>
            <p:cNvSpPr/>
            <p:nvPr/>
          </p:nvSpPr>
          <p:spPr>
            <a:xfrm>
              <a:off x="10619581" y="4486273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CD8E95-6D29-477A-BBBF-A3EC26C2AAA6}"/>
                </a:ext>
              </a:extLst>
            </p:cNvPr>
            <p:cNvSpPr/>
            <p:nvPr/>
          </p:nvSpPr>
          <p:spPr>
            <a:xfrm>
              <a:off x="10619581" y="4778881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233F341-5B8B-456D-9E73-DA9436C0CDE8}"/>
                </a:ext>
              </a:extLst>
            </p:cNvPr>
            <p:cNvSpPr/>
            <p:nvPr/>
          </p:nvSpPr>
          <p:spPr>
            <a:xfrm>
              <a:off x="10619581" y="5071489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03834E-2CC0-418D-86D6-EFF215927119}"/>
              </a:ext>
            </a:extLst>
          </p:cNvPr>
          <p:cNvGrpSpPr/>
          <p:nvPr/>
        </p:nvGrpSpPr>
        <p:grpSpPr>
          <a:xfrm>
            <a:off x="5714733" y="3621147"/>
            <a:ext cx="292608" cy="1463040"/>
            <a:chOff x="10619581" y="3901057"/>
            <a:chExt cx="292608" cy="146304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17B0009-E161-4407-A2B0-0A3AA48B41C0}"/>
                </a:ext>
              </a:extLst>
            </p:cNvPr>
            <p:cNvSpPr/>
            <p:nvPr/>
          </p:nvSpPr>
          <p:spPr>
            <a:xfrm>
              <a:off x="10619581" y="3901057"/>
              <a:ext cx="292608" cy="292608"/>
            </a:xfrm>
            <a:prstGeom prst="rect">
              <a:avLst/>
            </a:prstGeom>
            <a:noFill/>
            <a:ln w="38100">
              <a:solidFill>
                <a:srgbClr val="2090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B7733BD-549B-4AFE-83C5-BF0B43CE8B50}"/>
                </a:ext>
              </a:extLst>
            </p:cNvPr>
            <p:cNvSpPr/>
            <p:nvPr/>
          </p:nvSpPr>
          <p:spPr>
            <a:xfrm>
              <a:off x="10619581" y="4193665"/>
              <a:ext cx="292608" cy="292608"/>
            </a:xfrm>
            <a:prstGeom prst="rect">
              <a:avLst/>
            </a:prstGeom>
            <a:noFill/>
            <a:ln w="38100">
              <a:solidFill>
                <a:srgbClr val="2090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11B894D-D59B-4A68-B0FA-BA6591608DC8}"/>
                </a:ext>
              </a:extLst>
            </p:cNvPr>
            <p:cNvSpPr/>
            <p:nvPr/>
          </p:nvSpPr>
          <p:spPr>
            <a:xfrm>
              <a:off x="10619581" y="4486273"/>
              <a:ext cx="292608" cy="292608"/>
            </a:xfrm>
            <a:prstGeom prst="rect">
              <a:avLst/>
            </a:prstGeom>
            <a:noFill/>
            <a:ln w="38100">
              <a:solidFill>
                <a:srgbClr val="2090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1794EE6-D8CB-4BF2-B1C7-0323B817F651}"/>
                </a:ext>
              </a:extLst>
            </p:cNvPr>
            <p:cNvSpPr/>
            <p:nvPr/>
          </p:nvSpPr>
          <p:spPr>
            <a:xfrm>
              <a:off x="10619581" y="4778881"/>
              <a:ext cx="292608" cy="292608"/>
            </a:xfrm>
            <a:prstGeom prst="rect">
              <a:avLst/>
            </a:prstGeom>
            <a:noFill/>
            <a:ln w="38100">
              <a:solidFill>
                <a:srgbClr val="2090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B098A59-4068-402C-BA34-B183F327E2F8}"/>
                </a:ext>
              </a:extLst>
            </p:cNvPr>
            <p:cNvSpPr/>
            <p:nvPr/>
          </p:nvSpPr>
          <p:spPr>
            <a:xfrm>
              <a:off x="10619581" y="5071489"/>
              <a:ext cx="292608" cy="292608"/>
            </a:xfrm>
            <a:prstGeom prst="rect">
              <a:avLst/>
            </a:prstGeom>
            <a:noFill/>
            <a:ln w="38100">
              <a:solidFill>
                <a:srgbClr val="2090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0F1F5F-F02A-4DA3-88A2-A6B8327FCD0E}"/>
              </a:ext>
            </a:extLst>
          </p:cNvPr>
          <p:cNvGrpSpPr/>
          <p:nvPr/>
        </p:nvGrpSpPr>
        <p:grpSpPr>
          <a:xfrm>
            <a:off x="2818866" y="3621147"/>
            <a:ext cx="292608" cy="1463040"/>
            <a:chOff x="10619581" y="3901057"/>
            <a:chExt cx="292608" cy="146304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2890508-0ACE-46D8-9F89-44867ABE8249}"/>
                </a:ext>
              </a:extLst>
            </p:cNvPr>
            <p:cNvSpPr/>
            <p:nvPr/>
          </p:nvSpPr>
          <p:spPr>
            <a:xfrm>
              <a:off x="10619581" y="3901057"/>
              <a:ext cx="292608" cy="292608"/>
            </a:xfrm>
            <a:prstGeom prst="rect">
              <a:avLst/>
            </a:prstGeom>
            <a:noFill/>
            <a:ln w="38100">
              <a:solidFill>
                <a:srgbClr val="8C4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A003D21-E496-42EE-A816-515E90D7A324}"/>
                </a:ext>
              </a:extLst>
            </p:cNvPr>
            <p:cNvSpPr/>
            <p:nvPr/>
          </p:nvSpPr>
          <p:spPr>
            <a:xfrm>
              <a:off x="10619581" y="4193665"/>
              <a:ext cx="292608" cy="292608"/>
            </a:xfrm>
            <a:prstGeom prst="rect">
              <a:avLst/>
            </a:prstGeom>
            <a:noFill/>
            <a:ln w="38100">
              <a:solidFill>
                <a:srgbClr val="8C4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F7D841E-1487-42A2-80A4-21F24A04C0B9}"/>
                </a:ext>
              </a:extLst>
            </p:cNvPr>
            <p:cNvSpPr/>
            <p:nvPr/>
          </p:nvSpPr>
          <p:spPr>
            <a:xfrm>
              <a:off x="10619581" y="4486273"/>
              <a:ext cx="292608" cy="292608"/>
            </a:xfrm>
            <a:prstGeom prst="rect">
              <a:avLst/>
            </a:prstGeom>
            <a:noFill/>
            <a:ln w="38100">
              <a:solidFill>
                <a:srgbClr val="8C4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DAF9C89-5AAB-4928-A000-447FAF73D5DF}"/>
                </a:ext>
              </a:extLst>
            </p:cNvPr>
            <p:cNvSpPr/>
            <p:nvPr/>
          </p:nvSpPr>
          <p:spPr>
            <a:xfrm>
              <a:off x="10619581" y="4778881"/>
              <a:ext cx="292608" cy="292608"/>
            </a:xfrm>
            <a:prstGeom prst="rect">
              <a:avLst/>
            </a:prstGeom>
            <a:noFill/>
            <a:ln w="38100">
              <a:solidFill>
                <a:srgbClr val="8C4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EA479E2-9E11-4A54-81D5-2ED87A63497B}"/>
                </a:ext>
              </a:extLst>
            </p:cNvPr>
            <p:cNvSpPr/>
            <p:nvPr/>
          </p:nvSpPr>
          <p:spPr>
            <a:xfrm>
              <a:off x="10619581" y="5071489"/>
              <a:ext cx="292608" cy="292608"/>
            </a:xfrm>
            <a:prstGeom prst="rect">
              <a:avLst/>
            </a:prstGeom>
            <a:noFill/>
            <a:ln w="38100">
              <a:solidFill>
                <a:srgbClr val="8C4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5D43D9B-2B44-4F1A-BA17-E06BC0A3C87F}"/>
              </a:ext>
            </a:extLst>
          </p:cNvPr>
          <p:cNvCxnSpPr>
            <a:cxnSpLocks/>
            <a:stCxn id="19" idx="1"/>
            <a:endCxn id="25" idx="3"/>
          </p:cNvCxnSpPr>
          <p:nvPr/>
        </p:nvCxnSpPr>
        <p:spPr>
          <a:xfrm flipH="1">
            <a:off x="3111474" y="4352667"/>
            <a:ext cx="2603259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330F4C2-EB6E-4E1C-96AD-909671895576}"/>
              </a:ext>
            </a:extLst>
          </p:cNvPr>
          <p:cNvCxnSpPr>
            <a:cxnSpLocks/>
            <a:stCxn id="13" idx="1"/>
            <a:endCxn id="19" idx="3"/>
          </p:cNvCxnSpPr>
          <p:nvPr/>
        </p:nvCxnSpPr>
        <p:spPr>
          <a:xfrm flipH="1">
            <a:off x="6007341" y="4352667"/>
            <a:ext cx="2603259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CA7C1897-B058-4848-8B29-C5A58CBECCBC}"/>
              </a:ext>
            </a:extLst>
          </p:cNvPr>
          <p:cNvSpPr/>
          <p:nvPr/>
        </p:nvSpPr>
        <p:spPr>
          <a:xfrm>
            <a:off x="2252527" y="4560967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12D1A36-7A2D-4697-B260-B26524FB54DE}"/>
              </a:ext>
            </a:extLst>
          </p:cNvPr>
          <p:cNvSpPr/>
          <p:nvPr/>
        </p:nvSpPr>
        <p:spPr>
          <a:xfrm>
            <a:off x="3164975" y="4560967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59BB425-F129-4027-A147-6DA6F5B5EAD2}"/>
              </a:ext>
            </a:extLst>
          </p:cNvPr>
          <p:cNvSpPr/>
          <p:nvPr/>
        </p:nvSpPr>
        <p:spPr>
          <a:xfrm>
            <a:off x="4077423" y="4560967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25C73F-959F-4862-B073-E6503478FBA4}"/>
              </a:ext>
            </a:extLst>
          </p:cNvPr>
          <p:cNvSpPr/>
          <p:nvPr/>
        </p:nvSpPr>
        <p:spPr>
          <a:xfrm>
            <a:off x="4989871" y="4560967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8ED1411-EDBF-4D4F-A2AC-CF4D6B01611A}"/>
              </a:ext>
            </a:extLst>
          </p:cNvPr>
          <p:cNvSpPr/>
          <p:nvPr/>
        </p:nvSpPr>
        <p:spPr>
          <a:xfrm>
            <a:off x="5902319" y="4560967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C38B6B1-12D7-4283-ABFD-97AD5A6C9BD5}"/>
              </a:ext>
            </a:extLst>
          </p:cNvPr>
          <p:cNvSpPr/>
          <p:nvPr/>
        </p:nvSpPr>
        <p:spPr>
          <a:xfrm>
            <a:off x="6814767" y="4560967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D9DB5C-B82D-47C0-BEBC-2D1E0D25D972}"/>
              </a:ext>
            </a:extLst>
          </p:cNvPr>
          <p:cNvSpPr/>
          <p:nvPr/>
        </p:nvSpPr>
        <p:spPr>
          <a:xfrm>
            <a:off x="7727215" y="4560967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78759CD-AE6E-4774-94B6-D6EEC6A727CF}"/>
              </a:ext>
            </a:extLst>
          </p:cNvPr>
          <p:cNvSpPr/>
          <p:nvPr/>
        </p:nvSpPr>
        <p:spPr>
          <a:xfrm>
            <a:off x="8639660" y="4560967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070FF2-E817-45A6-8F48-DF337BA06566}"/>
              </a:ext>
            </a:extLst>
          </p:cNvPr>
          <p:cNvSpPr/>
          <p:nvPr/>
        </p:nvSpPr>
        <p:spPr>
          <a:xfrm>
            <a:off x="2252527" y="5703677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DC9C3EB-213C-4681-A242-09C6AFC1A0B4}"/>
              </a:ext>
            </a:extLst>
          </p:cNvPr>
          <p:cNvSpPr/>
          <p:nvPr/>
        </p:nvSpPr>
        <p:spPr>
          <a:xfrm>
            <a:off x="3164975" y="5703677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6507844-9CA8-4953-836D-41C756BB07D7}"/>
              </a:ext>
            </a:extLst>
          </p:cNvPr>
          <p:cNvSpPr/>
          <p:nvPr/>
        </p:nvSpPr>
        <p:spPr>
          <a:xfrm>
            <a:off x="4077423" y="5703677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DA47B8A-B37E-42A4-8D05-D9B7C34DC963}"/>
              </a:ext>
            </a:extLst>
          </p:cNvPr>
          <p:cNvSpPr/>
          <p:nvPr/>
        </p:nvSpPr>
        <p:spPr>
          <a:xfrm>
            <a:off x="4989871" y="5703677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43B073-9B24-4ABB-8F1D-131CBC4244F9}"/>
              </a:ext>
            </a:extLst>
          </p:cNvPr>
          <p:cNvSpPr/>
          <p:nvPr/>
        </p:nvSpPr>
        <p:spPr>
          <a:xfrm>
            <a:off x="5902319" y="5703677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A7AD927-6EB5-4749-85DA-C53FC8A3A8C4}"/>
              </a:ext>
            </a:extLst>
          </p:cNvPr>
          <p:cNvSpPr/>
          <p:nvPr/>
        </p:nvSpPr>
        <p:spPr>
          <a:xfrm>
            <a:off x="6814767" y="5703677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B6F5C18-CE1F-4931-91C5-65688FF8D373}"/>
              </a:ext>
            </a:extLst>
          </p:cNvPr>
          <p:cNvSpPr/>
          <p:nvPr/>
        </p:nvSpPr>
        <p:spPr>
          <a:xfrm>
            <a:off x="7727215" y="5703677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E7FD60A-C65C-41ED-B27F-498CE5267481}"/>
              </a:ext>
            </a:extLst>
          </p:cNvPr>
          <p:cNvSpPr/>
          <p:nvPr/>
        </p:nvSpPr>
        <p:spPr>
          <a:xfrm>
            <a:off x="8639660" y="5703677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28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512B538-8817-411F-9A99-CFAE01A61948}"/>
              </a:ext>
            </a:extLst>
          </p:cNvPr>
          <p:cNvCxnSpPr>
            <a:stCxn id="30" idx="2"/>
            <a:endCxn id="39" idx="0"/>
          </p:cNvCxnSpPr>
          <p:nvPr/>
        </p:nvCxnSpPr>
        <p:spPr>
          <a:xfrm>
            <a:off x="2516075" y="5084187"/>
            <a:ext cx="912448" cy="61949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1DF4F6F-D09D-4C5B-9FBF-39EDDB9FB8D7}"/>
              </a:ext>
            </a:extLst>
          </p:cNvPr>
          <p:cNvCxnSpPr>
            <a:cxnSpLocks/>
            <a:stCxn id="38" idx="3"/>
            <a:endCxn id="39" idx="1"/>
          </p:cNvCxnSpPr>
          <p:nvPr/>
        </p:nvCxnSpPr>
        <p:spPr>
          <a:xfrm>
            <a:off x="2779623" y="5965287"/>
            <a:ext cx="385352" cy="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EC3ACA2-2591-4053-8D00-89EA5B47CF29}"/>
              </a:ext>
            </a:extLst>
          </p:cNvPr>
          <p:cNvCxnSpPr>
            <a:cxnSpLocks/>
            <a:stCxn id="31" idx="2"/>
            <a:endCxn id="40" idx="0"/>
          </p:cNvCxnSpPr>
          <p:nvPr/>
        </p:nvCxnSpPr>
        <p:spPr>
          <a:xfrm>
            <a:off x="3428523" y="5084187"/>
            <a:ext cx="912448" cy="61949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6A875C3-CACA-4A07-B79C-163D2491D672}"/>
              </a:ext>
            </a:extLst>
          </p:cNvPr>
          <p:cNvCxnSpPr>
            <a:cxnSpLocks/>
            <a:stCxn id="39" idx="3"/>
            <a:endCxn id="40" idx="1"/>
          </p:cNvCxnSpPr>
          <p:nvPr/>
        </p:nvCxnSpPr>
        <p:spPr>
          <a:xfrm>
            <a:off x="3692071" y="5965287"/>
            <a:ext cx="385352" cy="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80BBCED-9F8B-42E0-B87B-558D126CBB05}"/>
              </a:ext>
            </a:extLst>
          </p:cNvPr>
          <p:cNvCxnSpPr>
            <a:cxnSpLocks/>
            <a:stCxn id="32" idx="2"/>
            <a:endCxn id="41" idx="0"/>
          </p:cNvCxnSpPr>
          <p:nvPr/>
        </p:nvCxnSpPr>
        <p:spPr>
          <a:xfrm>
            <a:off x="4340971" y="5084187"/>
            <a:ext cx="912448" cy="61949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1C22C08-6536-4A05-AC5B-C44AFC6FDA64}"/>
              </a:ext>
            </a:extLst>
          </p:cNvPr>
          <p:cNvCxnSpPr>
            <a:cxnSpLocks/>
            <a:stCxn id="40" idx="3"/>
            <a:endCxn id="41" idx="1"/>
          </p:cNvCxnSpPr>
          <p:nvPr/>
        </p:nvCxnSpPr>
        <p:spPr>
          <a:xfrm>
            <a:off x="4604519" y="5965287"/>
            <a:ext cx="385352" cy="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009A6C5-EB83-4C1C-A23E-43A4C61F0E14}"/>
              </a:ext>
            </a:extLst>
          </p:cNvPr>
          <p:cNvCxnSpPr>
            <a:cxnSpLocks/>
            <a:stCxn id="33" idx="2"/>
            <a:endCxn id="42" idx="0"/>
          </p:cNvCxnSpPr>
          <p:nvPr/>
        </p:nvCxnSpPr>
        <p:spPr>
          <a:xfrm>
            <a:off x="5253419" y="5084187"/>
            <a:ext cx="912448" cy="61949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5739673-7366-40B4-8AAF-E573371489F9}"/>
              </a:ext>
            </a:extLst>
          </p:cNvPr>
          <p:cNvCxnSpPr>
            <a:cxnSpLocks/>
            <a:stCxn id="41" idx="3"/>
            <a:endCxn id="42" idx="1"/>
          </p:cNvCxnSpPr>
          <p:nvPr/>
        </p:nvCxnSpPr>
        <p:spPr>
          <a:xfrm>
            <a:off x="5516967" y="5965287"/>
            <a:ext cx="385352" cy="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D4F8C40-F33F-4613-BD14-921EA105B5E4}"/>
              </a:ext>
            </a:extLst>
          </p:cNvPr>
          <p:cNvCxnSpPr>
            <a:cxnSpLocks/>
            <a:stCxn id="34" idx="2"/>
            <a:endCxn id="43" idx="0"/>
          </p:cNvCxnSpPr>
          <p:nvPr/>
        </p:nvCxnSpPr>
        <p:spPr>
          <a:xfrm>
            <a:off x="6165867" y="5084187"/>
            <a:ext cx="912448" cy="61949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CBDCF27-513F-4CB2-9F0F-14F0E5A677DF}"/>
              </a:ext>
            </a:extLst>
          </p:cNvPr>
          <p:cNvCxnSpPr>
            <a:cxnSpLocks/>
            <a:stCxn id="42" idx="3"/>
            <a:endCxn id="43" idx="1"/>
          </p:cNvCxnSpPr>
          <p:nvPr/>
        </p:nvCxnSpPr>
        <p:spPr>
          <a:xfrm>
            <a:off x="6429415" y="5965287"/>
            <a:ext cx="385352" cy="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5618EE-75F5-4264-B08F-4C1C63858D2C}"/>
              </a:ext>
            </a:extLst>
          </p:cNvPr>
          <p:cNvCxnSpPr>
            <a:cxnSpLocks/>
            <a:stCxn id="35" idx="2"/>
            <a:endCxn id="44" idx="0"/>
          </p:cNvCxnSpPr>
          <p:nvPr/>
        </p:nvCxnSpPr>
        <p:spPr>
          <a:xfrm>
            <a:off x="7078315" y="5084187"/>
            <a:ext cx="912448" cy="61949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AD49FBB-1BB2-4F7F-90BC-12591CFCBAD9}"/>
              </a:ext>
            </a:extLst>
          </p:cNvPr>
          <p:cNvCxnSpPr>
            <a:cxnSpLocks/>
            <a:stCxn id="43" idx="3"/>
            <a:endCxn id="44" idx="1"/>
          </p:cNvCxnSpPr>
          <p:nvPr/>
        </p:nvCxnSpPr>
        <p:spPr>
          <a:xfrm>
            <a:off x="7341863" y="5965287"/>
            <a:ext cx="385352" cy="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64A2D96-789B-48F7-8941-89DE082A4225}"/>
              </a:ext>
            </a:extLst>
          </p:cNvPr>
          <p:cNvCxnSpPr>
            <a:cxnSpLocks/>
            <a:stCxn id="36" idx="2"/>
            <a:endCxn id="45" idx="0"/>
          </p:cNvCxnSpPr>
          <p:nvPr/>
        </p:nvCxnSpPr>
        <p:spPr>
          <a:xfrm>
            <a:off x="7990763" y="5084187"/>
            <a:ext cx="912445" cy="61949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308B363-3E68-4343-ABD4-40AAE44CDCDF}"/>
              </a:ext>
            </a:extLst>
          </p:cNvPr>
          <p:cNvCxnSpPr>
            <a:cxnSpLocks/>
            <a:stCxn id="44" idx="3"/>
            <a:endCxn id="45" idx="1"/>
          </p:cNvCxnSpPr>
          <p:nvPr/>
        </p:nvCxnSpPr>
        <p:spPr>
          <a:xfrm>
            <a:off x="8254311" y="5965287"/>
            <a:ext cx="385349" cy="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DA8B47B-5DDF-4FBE-8F03-0F56368C4C7A}"/>
              </a:ext>
            </a:extLst>
          </p:cNvPr>
          <p:cNvSpPr txBox="1">
            <a:spLocks/>
          </p:cNvSpPr>
          <p:nvPr/>
        </p:nvSpPr>
        <p:spPr>
          <a:xfrm>
            <a:off x="838200" y="5296204"/>
            <a:ext cx="10515600" cy="13073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/>
              <a:t>Key Results:</a:t>
            </a:r>
            <a:r>
              <a:rPr lang="en-US" sz="2400" b="1" dirty="0"/>
              <a:t> </a:t>
            </a:r>
            <a:r>
              <a:rPr lang="el-GR" sz="24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sz="24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(log n)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vs. </a:t>
            </a:r>
            <a:r>
              <a:rPr lang="el-G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(n)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steps on parallel systems.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Up to </a:t>
            </a:r>
            <a:r>
              <a:rPr lang="en-US" sz="2400" b="1" dirty="0">
                <a:solidFill>
                  <a:srgbClr val="0082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108×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backward pass speedup (→ </a:t>
            </a:r>
            <a:r>
              <a:rPr lang="en-US" sz="2400" b="1" dirty="0">
                <a:solidFill>
                  <a:srgbClr val="0082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2.17×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overall speedup).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367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5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5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500"/>
                            </p:stCondLst>
                            <p:childTnLst>
                              <p:par>
                                <p:cTn id="1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6BD8-869F-4C44-B63B-F578D277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Methodology: Benchmark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E96FA2-20C5-4AE6-8400-20EF5494D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1537" y="1685217"/>
            <a:ext cx="4418682" cy="4655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Task:</a:t>
            </a:r>
            <a:r>
              <a:rPr lang="en-US" dirty="0"/>
              <a:t> Bitstream Classification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FDCDAD-4107-4F12-9D58-BD3191A8C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20</a:t>
            </a:fld>
            <a:endParaRPr lang="en-US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1EBD85F-164C-4FE0-8937-243920470ED2}"/>
              </a:ext>
            </a:extLst>
          </p:cNvPr>
          <p:cNvSpPr txBox="1">
            <a:spLocks/>
          </p:cNvSpPr>
          <p:nvPr/>
        </p:nvSpPr>
        <p:spPr>
          <a:xfrm>
            <a:off x="838200" y="1687108"/>
            <a:ext cx="1981230" cy="4655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/>
              <a:t>Model:</a:t>
            </a:r>
            <a:r>
              <a:rPr lang="en-US" dirty="0"/>
              <a:t> RNN</a:t>
            </a:r>
            <a:endParaRPr lang="en-US" b="1" dirty="0">
              <a:solidFill>
                <a:srgbClr val="8C468C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BFA18D-283A-42D0-9A74-B2AE6F09F318}"/>
              </a:ext>
            </a:extLst>
          </p:cNvPr>
          <p:cNvSpPr/>
          <p:nvPr/>
        </p:nvSpPr>
        <p:spPr>
          <a:xfrm>
            <a:off x="10364210" y="3625498"/>
            <a:ext cx="782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V100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16FD038-BCA6-49CB-85B2-F6D18A17AC57}"/>
                  </a:ext>
                </a:extLst>
              </p:cNvPr>
              <p:cNvSpPr txBox="1"/>
              <p:nvPr/>
            </p:nvSpPr>
            <p:spPr>
              <a:xfrm>
                <a:off x="2826497" y="2529624"/>
                <a:ext cx="6024405" cy="552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1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𝑖h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hh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hh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16FD038-BCA6-49CB-85B2-F6D18A17A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497" y="2529624"/>
                <a:ext cx="6024405" cy="5527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ectangle 99">
            <a:extLst>
              <a:ext uri="{FF2B5EF4-FFF2-40B4-BE49-F238E27FC236}">
                <a16:creationId xmlns:a16="http://schemas.microsoft.com/office/drawing/2014/main" id="{E3C4B88C-D1EB-4708-BA1F-34EE69137FB1}"/>
              </a:ext>
            </a:extLst>
          </p:cNvPr>
          <p:cNvSpPr>
            <a:spLocks noChangeAspect="1"/>
          </p:cNvSpPr>
          <p:nvPr/>
        </p:nvSpPr>
        <p:spPr>
          <a:xfrm>
            <a:off x="1628508" y="5062456"/>
            <a:ext cx="462958" cy="462958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0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55D673D-CC75-42CF-814B-5F98DCA15613}"/>
              </a:ext>
            </a:extLst>
          </p:cNvPr>
          <p:cNvSpPr>
            <a:spLocks noChangeAspect="1"/>
          </p:cNvSpPr>
          <p:nvPr/>
        </p:nvSpPr>
        <p:spPr>
          <a:xfrm>
            <a:off x="2422629" y="5062456"/>
            <a:ext cx="462958" cy="462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5A686B2-66F0-47EE-968A-94CEC5E27D8D}"/>
              </a:ext>
            </a:extLst>
          </p:cNvPr>
          <p:cNvSpPr>
            <a:spLocks noChangeAspect="1"/>
          </p:cNvSpPr>
          <p:nvPr/>
        </p:nvSpPr>
        <p:spPr>
          <a:xfrm>
            <a:off x="3216750" y="5062456"/>
            <a:ext cx="462958" cy="462958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0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DDAF7EA-4DDF-4BE5-A048-1C4F9CDF429E}"/>
              </a:ext>
            </a:extLst>
          </p:cNvPr>
          <p:cNvSpPr>
            <a:spLocks noChangeAspect="1"/>
          </p:cNvSpPr>
          <p:nvPr/>
        </p:nvSpPr>
        <p:spPr>
          <a:xfrm>
            <a:off x="4010871" y="5062456"/>
            <a:ext cx="462958" cy="462958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0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DB64AEB-86F4-4389-95E7-4023CC2ED69C}"/>
              </a:ext>
            </a:extLst>
          </p:cNvPr>
          <p:cNvSpPr>
            <a:spLocks noChangeAspect="1"/>
          </p:cNvSpPr>
          <p:nvPr/>
        </p:nvSpPr>
        <p:spPr>
          <a:xfrm>
            <a:off x="4804992" y="5062456"/>
            <a:ext cx="462958" cy="462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F636F66-6C61-4E58-BC19-735F188AF7AB}"/>
              </a:ext>
            </a:extLst>
          </p:cNvPr>
          <p:cNvSpPr>
            <a:spLocks noChangeAspect="1"/>
          </p:cNvSpPr>
          <p:nvPr/>
        </p:nvSpPr>
        <p:spPr>
          <a:xfrm>
            <a:off x="5599113" y="5062456"/>
            <a:ext cx="462958" cy="462958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0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13BF80C-85F7-4FFB-A555-98B2CBCC12E8}"/>
              </a:ext>
            </a:extLst>
          </p:cNvPr>
          <p:cNvSpPr>
            <a:spLocks noChangeAspect="1"/>
          </p:cNvSpPr>
          <p:nvPr/>
        </p:nvSpPr>
        <p:spPr>
          <a:xfrm>
            <a:off x="6393234" y="5062456"/>
            <a:ext cx="462958" cy="462958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3641614-6426-4956-8C19-56E951870B5E}"/>
              </a:ext>
            </a:extLst>
          </p:cNvPr>
          <p:cNvSpPr>
            <a:spLocks noChangeAspect="1"/>
          </p:cNvSpPr>
          <p:nvPr/>
        </p:nvSpPr>
        <p:spPr>
          <a:xfrm>
            <a:off x="7187355" y="5062456"/>
            <a:ext cx="462958" cy="462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071357B-5171-4F22-AC81-DA9434751B71}"/>
              </a:ext>
            </a:extLst>
          </p:cNvPr>
          <p:cNvSpPr>
            <a:spLocks noChangeAspect="1"/>
          </p:cNvSpPr>
          <p:nvPr/>
        </p:nvSpPr>
        <p:spPr>
          <a:xfrm>
            <a:off x="7981476" y="5062456"/>
            <a:ext cx="462958" cy="462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F306F7C-719A-4957-8B89-81893D4E5D93}"/>
              </a:ext>
            </a:extLst>
          </p:cNvPr>
          <p:cNvSpPr>
            <a:spLocks noChangeAspect="1"/>
          </p:cNvSpPr>
          <p:nvPr/>
        </p:nvSpPr>
        <p:spPr>
          <a:xfrm>
            <a:off x="8775598" y="5062456"/>
            <a:ext cx="462958" cy="462958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0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A4A2EBE-F63D-4A4E-B4D5-5478C762A307}"/>
              </a:ext>
            </a:extLst>
          </p:cNvPr>
          <p:cNvSpPr txBox="1">
            <a:spLocks noChangeAspect="1"/>
          </p:cNvSpPr>
          <p:nvPr/>
        </p:nvSpPr>
        <p:spPr>
          <a:xfrm>
            <a:off x="10008419" y="3741647"/>
            <a:ext cx="665916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C=4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2D7AC5E-1107-4FD5-9B70-AC49E949E6DC}"/>
              </a:ext>
            </a:extLst>
          </p:cNvPr>
          <p:cNvSpPr>
            <a:spLocks noChangeAspect="1"/>
          </p:cNvSpPr>
          <p:nvPr/>
        </p:nvSpPr>
        <p:spPr>
          <a:xfrm>
            <a:off x="1628508" y="4207254"/>
            <a:ext cx="462958" cy="462958"/>
          </a:xfrm>
          <a:prstGeom prst="rect">
            <a:avLst/>
          </a:prstGeom>
          <a:solidFill>
            <a:srgbClr val="B468B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13C8CCB-3F1C-41FC-97EA-B655852BB0B8}"/>
              </a:ext>
            </a:extLst>
          </p:cNvPr>
          <p:cNvSpPr>
            <a:spLocks noChangeAspect="1"/>
          </p:cNvSpPr>
          <p:nvPr/>
        </p:nvSpPr>
        <p:spPr>
          <a:xfrm>
            <a:off x="1628508" y="3740354"/>
            <a:ext cx="462958" cy="462958"/>
          </a:xfrm>
          <a:prstGeom prst="rect">
            <a:avLst/>
          </a:prstGeom>
          <a:solidFill>
            <a:srgbClr val="8C468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AA32A5F-E830-4262-94F8-27DC498A1B3A}"/>
              </a:ext>
            </a:extLst>
          </p:cNvPr>
          <p:cNvSpPr>
            <a:spLocks noChangeAspect="1"/>
          </p:cNvSpPr>
          <p:nvPr/>
        </p:nvSpPr>
        <p:spPr>
          <a:xfrm>
            <a:off x="1628508" y="3271178"/>
            <a:ext cx="462958" cy="462958"/>
          </a:xfrm>
          <a:prstGeom prst="rect">
            <a:avLst/>
          </a:prstGeom>
          <a:solidFill>
            <a:srgbClr val="C387C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F4D5D27-44E5-4485-93D4-5E815A60FE21}"/>
              </a:ext>
            </a:extLst>
          </p:cNvPr>
          <p:cNvSpPr>
            <a:spLocks noChangeAspect="1"/>
          </p:cNvSpPr>
          <p:nvPr/>
        </p:nvSpPr>
        <p:spPr>
          <a:xfrm>
            <a:off x="2422629" y="4207254"/>
            <a:ext cx="462958" cy="462958"/>
          </a:xfrm>
          <a:prstGeom prst="rect">
            <a:avLst/>
          </a:prstGeom>
          <a:solidFill>
            <a:srgbClr val="5C2E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DCAF395-55D4-4FB0-AC70-C28A505FFE0A}"/>
              </a:ext>
            </a:extLst>
          </p:cNvPr>
          <p:cNvSpPr>
            <a:spLocks noChangeAspect="1"/>
          </p:cNvSpPr>
          <p:nvPr/>
        </p:nvSpPr>
        <p:spPr>
          <a:xfrm>
            <a:off x="2422629" y="3740354"/>
            <a:ext cx="462958" cy="462958"/>
          </a:xfrm>
          <a:prstGeom prst="rect">
            <a:avLst/>
          </a:prstGeom>
          <a:solidFill>
            <a:srgbClr val="C387C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2E08E8E-3217-4D4C-9BFD-56C1288EC4CE}"/>
              </a:ext>
            </a:extLst>
          </p:cNvPr>
          <p:cNvSpPr>
            <a:spLocks noChangeAspect="1"/>
          </p:cNvSpPr>
          <p:nvPr/>
        </p:nvSpPr>
        <p:spPr>
          <a:xfrm>
            <a:off x="2422629" y="3271178"/>
            <a:ext cx="462958" cy="462958"/>
          </a:xfrm>
          <a:prstGeom prst="rect">
            <a:avLst/>
          </a:prstGeom>
          <a:solidFill>
            <a:srgbClr val="8C468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41BA547-7A16-4371-B59D-E0AB44363B03}"/>
              </a:ext>
            </a:extLst>
          </p:cNvPr>
          <p:cNvSpPr>
            <a:spLocks noChangeAspect="1"/>
          </p:cNvSpPr>
          <p:nvPr/>
        </p:nvSpPr>
        <p:spPr>
          <a:xfrm>
            <a:off x="3216750" y="4207254"/>
            <a:ext cx="462958" cy="462958"/>
          </a:xfrm>
          <a:prstGeom prst="rect">
            <a:avLst/>
          </a:prstGeom>
          <a:solidFill>
            <a:srgbClr val="8C468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4353C9B-CE49-4C34-8ECE-2140ED31384A}"/>
              </a:ext>
            </a:extLst>
          </p:cNvPr>
          <p:cNvSpPr>
            <a:spLocks noChangeAspect="1"/>
          </p:cNvSpPr>
          <p:nvPr/>
        </p:nvSpPr>
        <p:spPr>
          <a:xfrm>
            <a:off x="3216750" y="3740354"/>
            <a:ext cx="462958" cy="462958"/>
          </a:xfrm>
          <a:prstGeom prst="rect">
            <a:avLst/>
          </a:prstGeom>
          <a:solidFill>
            <a:srgbClr val="B468B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0EEDDCC-7094-4568-AA7D-E75EE8BF989D}"/>
              </a:ext>
            </a:extLst>
          </p:cNvPr>
          <p:cNvSpPr>
            <a:spLocks noChangeAspect="1"/>
          </p:cNvSpPr>
          <p:nvPr/>
        </p:nvSpPr>
        <p:spPr>
          <a:xfrm>
            <a:off x="3216750" y="3271178"/>
            <a:ext cx="462958" cy="462958"/>
          </a:xfrm>
          <a:prstGeom prst="rect">
            <a:avLst/>
          </a:prstGeom>
          <a:solidFill>
            <a:srgbClr val="C387C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C3087FC-AF78-4D4F-940F-AD1542480F94}"/>
              </a:ext>
            </a:extLst>
          </p:cNvPr>
          <p:cNvSpPr>
            <a:spLocks noChangeAspect="1"/>
          </p:cNvSpPr>
          <p:nvPr/>
        </p:nvSpPr>
        <p:spPr>
          <a:xfrm>
            <a:off x="4010871" y="4207254"/>
            <a:ext cx="462958" cy="462958"/>
          </a:xfrm>
          <a:prstGeom prst="rect">
            <a:avLst/>
          </a:prstGeom>
          <a:solidFill>
            <a:srgbClr val="C387C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FC3463D-567C-48FF-8FFE-44139B8B08A9}"/>
              </a:ext>
            </a:extLst>
          </p:cNvPr>
          <p:cNvSpPr>
            <a:spLocks noChangeAspect="1"/>
          </p:cNvSpPr>
          <p:nvPr/>
        </p:nvSpPr>
        <p:spPr>
          <a:xfrm>
            <a:off x="4010871" y="3740354"/>
            <a:ext cx="462958" cy="462958"/>
          </a:xfrm>
          <a:prstGeom prst="rect">
            <a:avLst/>
          </a:prstGeom>
          <a:solidFill>
            <a:srgbClr val="A151A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8B51400-3B54-4C85-B42B-2EF6ADD94E08}"/>
              </a:ext>
            </a:extLst>
          </p:cNvPr>
          <p:cNvSpPr>
            <a:spLocks noChangeAspect="1"/>
          </p:cNvSpPr>
          <p:nvPr/>
        </p:nvSpPr>
        <p:spPr>
          <a:xfrm>
            <a:off x="4010871" y="3271178"/>
            <a:ext cx="462958" cy="462958"/>
          </a:xfrm>
          <a:prstGeom prst="rect">
            <a:avLst/>
          </a:prstGeom>
          <a:solidFill>
            <a:srgbClr val="8C468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59729EA1-D7B3-4F2E-9351-EE54B00CD93C}"/>
              </a:ext>
            </a:extLst>
          </p:cNvPr>
          <p:cNvSpPr>
            <a:spLocks noChangeAspect="1"/>
          </p:cNvSpPr>
          <p:nvPr/>
        </p:nvSpPr>
        <p:spPr>
          <a:xfrm>
            <a:off x="4804992" y="4207254"/>
            <a:ext cx="462958" cy="462958"/>
          </a:xfrm>
          <a:prstGeom prst="rect">
            <a:avLst/>
          </a:prstGeom>
          <a:solidFill>
            <a:srgbClr val="8C468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ADD184B-5B7E-441F-ACA0-600BEF41D641}"/>
              </a:ext>
            </a:extLst>
          </p:cNvPr>
          <p:cNvSpPr>
            <a:spLocks noChangeAspect="1"/>
          </p:cNvSpPr>
          <p:nvPr/>
        </p:nvSpPr>
        <p:spPr>
          <a:xfrm>
            <a:off x="4804992" y="3740354"/>
            <a:ext cx="462958" cy="462958"/>
          </a:xfrm>
          <a:prstGeom prst="rect">
            <a:avLst/>
          </a:prstGeom>
          <a:solidFill>
            <a:srgbClr val="B468B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B2E09D3F-7AD2-4D7D-883B-A37BE43E7248}"/>
              </a:ext>
            </a:extLst>
          </p:cNvPr>
          <p:cNvSpPr>
            <a:spLocks noChangeAspect="1"/>
          </p:cNvSpPr>
          <p:nvPr/>
        </p:nvSpPr>
        <p:spPr>
          <a:xfrm>
            <a:off x="4804992" y="3271178"/>
            <a:ext cx="462958" cy="462958"/>
          </a:xfrm>
          <a:prstGeom prst="rect">
            <a:avLst/>
          </a:prstGeom>
          <a:solidFill>
            <a:srgbClr val="5C2E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5A9509B3-82F4-411F-9131-71A04CABAC82}"/>
              </a:ext>
            </a:extLst>
          </p:cNvPr>
          <p:cNvSpPr>
            <a:spLocks noChangeAspect="1"/>
          </p:cNvSpPr>
          <p:nvPr/>
        </p:nvSpPr>
        <p:spPr>
          <a:xfrm>
            <a:off x="5599113" y="4207254"/>
            <a:ext cx="462958" cy="462958"/>
          </a:xfrm>
          <a:prstGeom prst="rect">
            <a:avLst/>
          </a:prstGeom>
          <a:solidFill>
            <a:srgbClr val="B468B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628CF10-C789-4E6A-841F-01D49D7225D0}"/>
              </a:ext>
            </a:extLst>
          </p:cNvPr>
          <p:cNvSpPr>
            <a:spLocks noChangeAspect="1"/>
          </p:cNvSpPr>
          <p:nvPr/>
        </p:nvSpPr>
        <p:spPr>
          <a:xfrm>
            <a:off x="5599113" y="3740354"/>
            <a:ext cx="462958" cy="462958"/>
          </a:xfrm>
          <a:prstGeom prst="rect">
            <a:avLst/>
          </a:prstGeom>
          <a:solidFill>
            <a:srgbClr val="C387C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CC69144-5CFD-4E6B-9A8B-25C655811A65}"/>
              </a:ext>
            </a:extLst>
          </p:cNvPr>
          <p:cNvSpPr>
            <a:spLocks noChangeAspect="1"/>
          </p:cNvSpPr>
          <p:nvPr/>
        </p:nvSpPr>
        <p:spPr>
          <a:xfrm>
            <a:off x="5599113" y="3271178"/>
            <a:ext cx="462958" cy="462958"/>
          </a:xfrm>
          <a:prstGeom prst="rect">
            <a:avLst/>
          </a:prstGeom>
          <a:solidFill>
            <a:srgbClr val="8C468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A364AB3-96C7-4DF4-BB1B-94186746D33C}"/>
              </a:ext>
            </a:extLst>
          </p:cNvPr>
          <p:cNvSpPr>
            <a:spLocks noChangeAspect="1"/>
          </p:cNvSpPr>
          <p:nvPr/>
        </p:nvSpPr>
        <p:spPr>
          <a:xfrm>
            <a:off x="6393234" y="4207254"/>
            <a:ext cx="462958" cy="462958"/>
          </a:xfrm>
          <a:prstGeom prst="rect">
            <a:avLst/>
          </a:prstGeom>
          <a:solidFill>
            <a:srgbClr val="8C468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F937F43-201B-41AB-96C5-227D08752A55}"/>
              </a:ext>
            </a:extLst>
          </p:cNvPr>
          <p:cNvSpPr>
            <a:spLocks noChangeAspect="1"/>
          </p:cNvSpPr>
          <p:nvPr/>
        </p:nvSpPr>
        <p:spPr>
          <a:xfrm>
            <a:off x="6393234" y="3740354"/>
            <a:ext cx="462958" cy="462958"/>
          </a:xfrm>
          <a:prstGeom prst="rect">
            <a:avLst/>
          </a:prstGeom>
          <a:solidFill>
            <a:srgbClr val="8C468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4FBB2936-A338-4FCC-A1B2-AC267707E52B}"/>
              </a:ext>
            </a:extLst>
          </p:cNvPr>
          <p:cNvSpPr>
            <a:spLocks noChangeAspect="1"/>
          </p:cNvSpPr>
          <p:nvPr/>
        </p:nvSpPr>
        <p:spPr>
          <a:xfrm>
            <a:off x="6393234" y="3271178"/>
            <a:ext cx="462958" cy="462958"/>
          </a:xfrm>
          <a:prstGeom prst="rect">
            <a:avLst/>
          </a:prstGeom>
          <a:solidFill>
            <a:srgbClr val="B468B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08A9659-65A6-48B9-B1C4-260245FDC03E}"/>
              </a:ext>
            </a:extLst>
          </p:cNvPr>
          <p:cNvSpPr>
            <a:spLocks noChangeAspect="1"/>
          </p:cNvSpPr>
          <p:nvPr/>
        </p:nvSpPr>
        <p:spPr>
          <a:xfrm>
            <a:off x="7187355" y="4207254"/>
            <a:ext cx="462958" cy="462958"/>
          </a:xfrm>
          <a:prstGeom prst="rect">
            <a:avLst/>
          </a:prstGeom>
          <a:solidFill>
            <a:srgbClr val="5C2E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4F98134-C9CA-4AEA-8626-F78F86CFD103}"/>
              </a:ext>
            </a:extLst>
          </p:cNvPr>
          <p:cNvSpPr>
            <a:spLocks noChangeAspect="1"/>
          </p:cNvSpPr>
          <p:nvPr/>
        </p:nvSpPr>
        <p:spPr>
          <a:xfrm>
            <a:off x="7187355" y="3740354"/>
            <a:ext cx="462958" cy="462958"/>
          </a:xfrm>
          <a:prstGeom prst="rect">
            <a:avLst/>
          </a:prstGeom>
          <a:solidFill>
            <a:srgbClr val="A151A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6ED5842-B01A-4A5D-9B39-AE7C76FBCD37}"/>
              </a:ext>
            </a:extLst>
          </p:cNvPr>
          <p:cNvSpPr>
            <a:spLocks noChangeAspect="1"/>
          </p:cNvSpPr>
          <p:nvPr/>
        </p:nvSpPr>
        <p:spPr>
          <a:xfrm>
            <a:off x="7187355" y="3271178"/>
            <a:ext cx="462958" cy="462958"/>
          </a:xfrm>
          <a:prstGeom prst="rect">
            <a:avLst/>
          </a:prstGeom>
          <a:solidFill>
            <a:srgbClr val="8C468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5648B7F-BB2D-4230-9927-1FB6823250A8}"/>
              </a:ext>
            </a:extLst>
          </p:cNvPr>
          <p:cNvSpPr>
            <a:spLocks noChangeAspect="1"/>
          </p:cNvSpPr>
          <p:nvPr/>
        </p:nvSpPr>
        <p:spPr>
          <a:xfrm>
            <a:off x="7981476" y="4207254"/>
            <a:ext cx="462958" cy="462958"/>
          </a:xfrm>
          <a:prstGeom prst="rect">
            <a:avLst/>
          </a:prstGeom>
          <a:solidFill>
            <a:srgbClr val="B468B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A697B4C1-DAE5-40FC-928C-418C6B9CA648}"/>
              </a:ext>
            </a:extLst>
          </p:cNvPr>
          <p:cNvSpPr>
            <a:spLocks noChangeAspect="1"/>
          </p:cNvSpPr>
          <p:nvPr/>
        </p:nvSpPr>
        <p:spPr>
          <a:xfrm>
            <a:off x="7981476" y="3740354"/>
            <a:ext cx="462958" cy="462958"/>
          </a:xfrm>
          <a:prstGeom prst="rect">
            <a:avLst/>
          </a:prstGeom>
          <a:solidFill>
            <a:srgbClr val="8C468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3E90C0A-505F-465F-AAFD-09C79AEC0F8C}"/>
              </a:ext>
            </a:extLst>
          </p:cNvPr>
          <p:cNvSpPr>
            <a:spLocks noChangeAspect="1"/>
          </p:cNvSpPr>
          <p:nvPr/>
        </p:nvSpPr>
        <p:spPr>
          <a:xfrm>
            <a:off x="7981476" y="3271178"/>
            <a:ext cx="462958" cy="462958"/>
          </a:xfrm>
          <a:prstGeom prst="rect">
            <a:avLst/>
          </a:prstGeom>
          <a:solidFill>
            <a:srgbClr val="C387C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D55F02A-4C96-4812-8F42-4BE51ABB27F4}"/>
              </a:ext>
            </a:extLst>
          </p:cNvPr>
          <p:cNvSpPr>
            <a:spLocks noChangeAspect="1"/>
          </p:cNvSpPr>
          <p:nvPr/>
        </p:nvSpPr>
        <p:spPr>
          <a:xfrm>
            <a:off x="8775598" y="4207254"/>
            <a:ext cx="462958" cy="462958"/>
          </a:xfrm>
          <a:prstGeom prst="rect">
            <a:avLst/>
          </a:prstGeom>
          <a:solidFill>
            <a:srgbClr val="A151A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C70CA8C-64F5-4A1A-8AF9-EDE30DC0FADA}"/>
              </a:ext>
            </a:extLst>
          </p:cNvPr>
          <p:cNvSpPr>
            <a:spLocks noChangeAspect="1"/>
          </p:cNvSpPr>
          <p:nvPr/>
        </p:nvSpPr>
        <p:spPr>
          <a:xfrm>
            <a:off x="8775598" y="3740354"/>
            <a:ext cx="462958" cy="462958"/>
          </a:xfrm>
          <a:prstGeom prst="rect">
            <a:avLst/>
          </a:prstGeom>
          <a:solidFill>
            <a:srgbClr val="5C2E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6E5688F-3522-4797-80EC-46B9EF2D795D}"/>
              </a:ext>
            </a:extLst>
          </p:cNvPr>
          <p:cNvSpPr>
            <a:spLocks noChangeAspect="1"/>
          </p:cNvSpPr>
          <p:nvPr/>
        </p:nvSpPr>
        <p:spPr>
          <a:xfrm>
            <a:off x="8775598" y="3271178"/>
            <a:ext cx="462958" cy="462958"/>
          </a:xfrm>
          <a:prstGeom prst="rect">
            <a:avLst/>
          </a:prstGeom>
          <a:solidFill>
            <a:srgbClr val="8C468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AA4733C4-7C21-49AB-94C2-BA728E844ADE}"/>
              </a:ext>
            </a:extLst>
          </p:cNvPr>
          <p:cNvCxnSpPr>
            <a:cxnSpLocks noChangeAspect="1"/>
            <a:stCxn id="100" idx="0"/>
            <a:endCxn id="111" idx="2"/>
          </p:cNvCxnSpPr>
          <p:nvPr/>
        </p:nvCxnSpPr>
        <p:spPr>
          <a:xfrm flipV="1">
            <a:off x="1859987" y="4670212"/>
            <a:ext cx="0" cy="3922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8986ECBE-A6F2-49AD-AC37-98FFA9EC9003}"/>
              </a:ext>
            </a:extLst>
          </p:cNvPr>
          <p:cNvCxnSpPr>
            <a:cxnSpLocks noChangeAspect="1"/>
            <a:stCxn id="101" idx="0"/>
            <a:endCxn id="114" idx="2"/>
          </p:cNvCxnSpPr>
          <p:nvPr/>
        </p:nvCxnSpPr>
        <p:spPr>
          <a:xfrm flipV="1">
            <a:off x="2654108" y="4670212"/>
            <a:ext cx="0" cy="3922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0ABFBE0E-96E9-471E-868D-0524142A9E28}"/>
              </a:ext>
            </a:extLst>
          </p:cNvPr>
          <p:cNvCxnSpPr>
            <a:cxnSpLocks noChangeAspect="1"/>
            <a:stCxn id="102" idx="0"/>
            <a:endCxn id="117" idx="2"/>
          </p:cNvCxnSpPr>
          <p:nvPr/>
        </p:nvCxnSpPr>
        <p:spPr>
          <a:xfrm flipV="1">
            <a:off x="3448229" y="4670212"/>
            <a:ext cx="0" cy="3922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E3339082-53B2-462E-B675-BA43703A4C11}"/>
              </a:ext>
            </a:extLst>
          </p:cNvPr>
          <p:cNvCxnSpPr>
            <a:cxnSpLocks noChangeAspect="1"/>
            <a:stCxn id="103" idx="0"/>
            <a:endCxn id="120" idx="2"/>
          </p:cNvCxnSpPr>
          <p:nvPr/>
        </p:nvCxnSpPr>
        <p:spPr>
          <a:xfrm flipV="1">
            <a:off x="4242350" y="4670212"/>
            <a:ext cx="0" cy="3922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FC9FBF61-F822-455C-AB9E-2A45F62135B8}"/>
              </a:ext>
            </a:extLst>
          </p:cNvPr>
          <p:cNvCxnSpPr>
            <a:cxnSpLocks noChangeAspect="1"/>
            <a:stCxn id="104" idx="0"/>
            <a:endCxn id="123" idx="2"/>
          </p:cNvCxnSpPr>
          <p:nvPr/>
        </p:nvCxnSpPr>
        <p:spPr>
          <a:xfrm flipV="1">
            <a:off x="5036471" y="4670212"/>
            <a:ext cx="0" cy="3922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876ABF53-2660-4F2D-ACBC-03A150FFFF5A}"/>
              </a:ext>
            </a:extLst>
          </p:cNvPr>
          <p:cNvCxnSpPr>
            <a:cxnSpLocks noChangeAspect="1"/>
            <a:stCxn id="105" idx="0"/>
            <a:endCxn id="126" idx="2"/>
          </p:cNvCxnSpPr>
          <p:nvPr/>
        </p:nvCxnSpPr>
        <p:spPr>
          <a:xfrm flipV="1">
            <a:off x="5830592" y="4670212"/>
            <a:ext cx="0" cy="3922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7053C308-05E6-469B-830A-2A6C60870AB3}"/>
              </a:ext>
            </a:extLst>
          </p:cNvPr>
          <p:cNvCxnSpPr>
            <a:cxnSpLocks noChangeAspect="1"/>
            <a:stCxn id="106" idx="0"/>
            <a:endCxn id="129" idx="2"/>
          </p:cNvCxnSpPr>
          <p:nvPr/>
        </p:nvCxnSpPr>
        <p:spPr>
          <a:xfrm flipV="1">
            <a:off x="6624713" y="4670212"/>
            <a:ext cx="0" cy="3922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780A60C7-219A-4EA2-8F03-8E2C71ACA504}"/>
              </a:ext>
            </a:extLst>
          </p:cNvPr>
          <p:cNvCxnSpPr>
            <a:cxnSpLocks noChangeAspect="1"/>
            <a:stCxn id="107" idx="0"/>
            <a:endCxn id="132" idx="2"/>
          </p:cNvCxnSpPr>
          <p:nvPr/>
        </p:nvCxnSpPr>
        <p:spPr>
          <a:xfrm flipV="1">
            <a:off x="7418834" y="4670212"/>
            <a:ext cx="0" cy="3922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86165BF1-485A-4B15-8D04-AFA2E04F3529}"/>
              </a:ext>
            </a:extLst>
          </p:cNvPr>
          <p:cNvCxnSpPr>
            <a:cxnSpLocks noChangeAspect="1"/>
            <a:stCxn id="108" idx="0"/>
            <a:endCxn id="135" idx="2"/>
          </p:cNvCxnSpPr>
          <p:nvPr/>
        </p:nvCxnSpPr>
        <p:spPr>
          <a:xfrm flipV="1">
            <a:off x="8212955" y="4670212"/>
            <a:ext cx="0" cy="3922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258FFF2A-6284-4E32-85C2-9808DBAD867A}"/>
              </a:ext>
            </a:extLst>
          </p:cNvPr>
          <p:cNvCxnSpPr>
            <a:cxnSpLocks noChangeAspect="1"/>
            <a:stCxn id="109" idx="0"/>
            <a:endCxn id="138" idx="2"/>
          </p:cNvCxnSpPr>
          <p:nvPr/>
        </p:nvCxnSpPr>
        <p:spPr>
          <a:xfrm flipV="1">
            <a:off x="9007077" y="4670212"/>
            <a:ext cx="0" cy="3922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1CC3A290-240C-4C1F-BA61-191BD3CDAA94}"/>
              </a:ext>
            </a:extLst>
          </p:cNvPr>
          <p:cNvCxnSpPr>
            <a:cxnSpLocks noChangeAspect="1"/>
            <a:stCxn id="112" idx="3"/>
            <a:endCxn id="115" idx="1"/>
          </p:cNvCxnSpPr>
          <p:nvPr/>
        </p:nvCxnSpPr>
        <p:spPr>
          <a:xfrm>
            <a:off x="2091466" y="3971833"/>
            <a:ext cx="3311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D3C3056A-9C3A-48BC-9D19-6114BB97D726}"/>
              </a:ext>
            </a:extLst>
          </p:cNvPr>
          <p:cNvCxnSpPr>
            <a:cxnSpLocks noChangeAspect="1"/>
            <a:stCxn id="115" idx="3"/>
            <a:endCxn id="118" idx="1"/>
          </p:cNvCxnSpPr>
          <p:nvPr/>
        </p:nvCxnSpPr>
        <p:spPr>
          <a:xfrm>
            <a:off x="2885587" y="3971833"/>
            <a:ext cx="3311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B5FADD13-47A8-4D9F-B15F-0E0B27C258D2}"/>
              </a:ext>
            </a:extLst>
          </p:cNvPr>
          <p:cNvCxnSpPr>
            <a:cxnSpLocks noChangeAspect="1"/>
            <a:stCxn id="118" idx="3"/>
            <a:endCxn id="121" idx="1"/>
          </p:cNvCxnSpPr>
          <p:nvPr/>
        </p:nvCxnSpPr>
        <p:spPr>
          <a:xfrm>
            <a:off x="3679708" y="3971833"/>
            <a:ext cx="3311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1980923B-BF39-458B-8039-EECF48148A34}"/>
              </a:ext>
            </a:extLst>
          </p:cNvPr>
          <p:cNvCxnSpPr>
            <a:cxnSpLocks noChangeAspect="1"/>
            <a:stCxn id="121" idx="3"/>
            <a:endCxn id="124" idx="1"/>
          </p:cNvCxnSpPr>
          <p:nvPr/>
        </p:nvCxnSpPr>
        <p:spPr>
          <a:xfrm>
            <a:off x="4473829" y="3971833"/>
            <a:ext cx="3311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2F22C2D5-F35A-4F26-A35E-471AE491709A}"/>
              </a:ext>
            </a:extLst>
          </p:cNvPr>
          <p:cNvCxnSpPr>
            <a:cxnSpLocks noChangeAspect="1"/>
            <a:stCxn id="124" idx="3"/>
            <a:endCxn id="127" idx="1"/>
          </p:cNvCxnSpPr>
          <p:nvPr/>
        </p:nvCxnSpPr>
        <p:spPr>
          <a:xfrm>
            <a:off x="5267950" y="3971833"/>
            <a:ext cx="3311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6CBE78BB-CB6A-4CE3-B748-19B658A2C7C2}"/>
              </a:ext>
            </a:extLst>
          </p:cNvPr>
          <p:cNvCxnSpPr>
            <a:cxnSpLocks noChangeAspect="1"/>
            <a:stCxn id="127" idx="3"/>
            <a:endCxn id="130" idx="1"/>
          </p:cNvCxnSpPr>
          <p:nvPr/>
        </p:nvCxnSpPr>
        <p:spPr>
          <a:xfrm>
            <a:off x="6062071" y="3971833"/>
            <a:ext cx="3311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12CE9441-0833-40EF-B8E7-D982B2ACC669}"/>
              </a:ext>
            </a:extLst>
          </p:cNvPr>
          <p:cNvCxnSpPr>
            <a:cxnSpLocks noChangeAspect="1"/>
            <a:stCxn id="130" idx="3"/>
            <a:endCxn id="133" idx="1"/>
          </p:cNvCxnSpPr>
          <p:nvPr/>
        </p:nvCxnSpPr>
        <p:spPr>
          <a:xfrm>
            <a:off x="6856192" y="3971833"/>
            <a:ext cx="3311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D262BE4A-EDCF-4C0E-8908-EDD2AC4BD892}"/>
              </a:ext>
            </a:extLst>
          </p:cNvPr>
          <p:cNvCxnSpPr>
            <a:cxnSpLocks noChangeAspect="1"/>
            <a:stCxn id="133" idx="3"/>
            <a:endCxn id="136" idx="1"/>
          </p:cNvCxnSpPr>
          <p:nvPr/>
        </p:nvCxnSpPr>
        <p:spPr>
          <a:xfrm>
            <a:off x="7650313" y="3971833"/>
            <a:ext cx="3311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9628295B-ABE9-4346-BE11-AFAABA53D567}"/>
              </a:ext>
            </a:extLst>
          </p:cNvPr>
          <p:cNvCxnSpPr>
            <a:cxnSpLocks noChangeAspect="1"/>
            <a:stCxn id="136" idx="3"/>
            <a:endCxn id="139" idx="1"/>
          </p:cNvCxnSpPr>
          <p:nvPr/>
        </p:nvCxnSpPr>
        <p:spPr>
          <a:xfrm>
            <a:off x="8444434" y="3971833"/>
            <a:ext cx="3311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6AC2EFD4-AFBA-40F1-9214-CBAEF86FD939}"/>
              </a:ext>
            </a:extLst>
          </p:cNvPr>
          <p:cNvCxnSpPr>
            <a:cxnSpLocks noChangeAspect="1"/>
            <a:stCxn id="139" idx="3"/>
            <a:endCxn id="110" idx="1"/>
          </p:cNvCxnSpPr>
          <p:nvPr/>
        </p:nvCxnSpPr>
        <p:spPr>
          <a:xfrm>
            <a:off x="9238556" y="3971833"/>
            <a:ext cx="769863" cy="6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or: Curved 160">
            <a:extLst>
              <a:ext uri="{FF2B5EF4-FFF2-40B4-BE49-F238E27FC236}">
                <a16:creationId xmlns:a16="http://schemas.microsoft.com/office/drawing/2014/main" id="{4FB89E46-8190-45AF-8D08-CDDF235F22D3}"/>
              </a:ext>
            </a:extLst>
          </p:cNvPr>
          <p:cNvCxnSpPr>
            <a:cxnSpLocks noChangeAspect="1"/>
            <a:stCxn id="109" idx="3"/>
            <a:endCxn id="110" idx="2"/>
          </p:cNvCxnSpPr>
          <p:nvPr/>
        </p:nvCxnSpPr>
        <p:spPr>
          <a:xfrm flipV="1">
            <a:off x="9238556" y="4203312"/>
            <a:ext cx="1102821" cy="1090623"/>
          </a:xfrm>
          <a:prstGeom prst="curvedConnector2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AC9FF130-3EB7-4E31-850B-6C2FC05833A5}"/>
                  </a:ext>
                </a:extLst>
              </p:cNvPr>
              <p:cNvSpPr txBox="1"/>
              <p:nvPr/>
            </p:nvSpPr>
            <p:spPr>
              <a:xfrm>
                <a:off x="3251258" y="5612858"/>
                <a:ext cx="4695709" cy="456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𝐵𝑒𝑟𝑛𝑜𝑢𝑙𝑙𝑖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(0.05+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AC9FF130-3EB7-4E31-850B-6C2FC0583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58" y="5612858"/>
                <a:ext cx="4695709" cy="4564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28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/>
      <p:bldP spid="33" grpId="0"/>
      <p:bldP spid="27" grpId="0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2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6BD8-869F-4C44-B63B-F578D277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Methodology: Environment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FDCDAD-4107-4F12-9D58-BD3191A8C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21</a:t>
            </a:fld>
            <a:endParaRPr lang="en-US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4106D27-EC0F-42AF-A338-2A8625EFB74A}"/>
              </a:ext>
            </a:extLst>
          </p:cNvPr>
          <p:cNvSpPr txBox="1">
            <a:spLocks/>
          </p:cNvSpPr>
          <p:nvPr/>
        </p:nvSpPr>
        <p:spPr>
          <a:xfrm>
            <a:off x="838200" y="3039413"/>
            <a:ext cx="1682007" cy="498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Baseline:</a:t>
            </a:r>
            <a:endParaRPr lang="en-US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B441CD9D-3262-407D-BCCC-0FB7007E5D2C}"/>
              </a:ext>
            </a:extLst>
          </p:cNvPr>
          <p:cNvSpPr txBox="1">
            <a:spLocks/>
          </p:cNvSpPr>
          <p:nvPr/>
        </p:nvSpPr>
        <p:spPr>
          <a:xfrm>
            <a:off x="838200" y="4879229"/>
            <a:ext cx="7261671" cy="54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Implementation:</a:t>
            </a:r>
            <a:r>
              <a:rPr lang="en-US" dirty="0"/>
              <a:t> custom CUDA 10 kernels.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E368D0F0-B944-438B-B9C3-D95FFAB7465C}"/>
              </a:ext>
            </a:extLst>
          </p:cNvPr>
          <p:cNvSpPr txBox="1">
            <a:spLocks/>
          </p:cNvSpPr>
          <p:nvPr/>
        </p:nvSpPr>
        <p:spPr>
          <a:xfrm>
            <a:off x="838200" y="2101226"/>
            <a:ext cx="1765300" cy="54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/>
              <a:t>Hardware:</a:t>
            </a:r>
            <a:endParaRPr lang="en-US" dirty="0"/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8AB3F0-0FE2-4EC9-AA2F-FE2C4128E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48926" y="2596416"/>
            <a:ext cx="1929659" cy="1239724"/>
          </a:xfrm>
          <a:prstGeom prst="rect">
            <a:avLst/>
          </a:prstGeom>
        </p:spPr>
      </p:pic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5FBA2F18-2E81-48CB-B64A-388A4179A557}"/>
              </a:ext>
            </a:extLst>
          </p:cNvPr>
          <p:cNvSpPr txBox="1">
            <a:spLocks/>
          </p:cNvSpPr>
          <p:nvPr/>
        </p:nvSpPr>
        <p:spPr>
          <a:xfrm>
            <a:off x="6176239" y="2128214"/>
            <a:ext cx="1564663" cy="498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RTX 2070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A8028F-891F-4651-97FF-436440699396}"/>
              </a:ext>
            </a:extLst>
          </p:cNvPr>
          <p:cNvSpPr/>
          <p:nvPr/>
        </p:nvSpPr>
        <p:spPr>
          <a:xfrm>
            <a:off x="9918487" y="3955535"/>
            <a:ext cx="9887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1.2</a:t>
            </a:r>
          </a:p>
        </p:txBody>
      </p:sp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CCE1A917-3FE7-4FFC-8BAA-2CB5675FDB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8764" r="9276"/>
          <a:stretch/>
        </p:blipFill>
        <p:spPr>
          <a:xfrm>
            <a:off x="2748926" y="3935655"/>
            <a:ext cx="2307075" cy="56298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FCCDDE2-0EE2-4A6E-8807-8945F0698B30}"/>
              </a:ext>
            </a:extLst>
          </p:cNvPr>
          <p:cNvSpPr/>
          <p:nvPr/>
        </p:nvSpPr>
        <p:spPr>
          <a:xfrm>
            <a:off x="9952568" y="2954668"/>
            <a:ext cx="920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7.6.2</a:t>
            </a: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19C19B7A-B59B-4654-B9AF-F27725DC044C}"/>
              </a:ext>
            </a:extLst>
          </p:cNvPr>
          <p:cNvSpPr txBox="1">
            <a:spLocks/>
          </p:cNvSpPr>
          <p:nvPr/>
        </p:nvSpPr>
        <p:spPr>
          <a:xfrm>
            <a:off x="9449606" y="2101226"/>
            <a:ext cx="1926479" cy="498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RTX 2080 </a:t>
            </a:r>
            <a:r>
              <a:rPr lang="en-US" dirty="0" err="1"/>
              <a:t>Ti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93B35D0-CA2E-4BBB-AD1B-01ECCF0C9ACC}"/>
              </a:ext>
            </a:extLst>
          </p:cNvPr>
          <p:cNvSpPr/>
          <p:nvPr/>
        </p:nvSpPr>
        <p:spPr>
          <a:xfrm>
            <a:off x="6451008" y="2954668"/>
            <a:ext cx="1015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7.5.1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B893F54-D87D-404F-8BC4-CD84EC9E2DD8}"/>
              </a:ext>
            </a:extLst>
          </p:cNvPr>
          <p:cNvSpPr/>
          <p:nvPr/>
        </p:nvSpPr>
        <p:spPr>
          <a:xfrm>
            <a:off x="6464212" y="3955535"/>
            <a:ext cx="9887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1.1</a:t>
            </a:r>
          </a:p>
        </p:txBody>
      </p:sp>
    </p:spTree>
    <p:extLst>
      <p:ext uri="{BB962C8B-B14F-4D97-AF65-F5344CB8AC3E}">
        <p14:creationId xmlns:p14="http://schemas.microsoft.com/office/powerpoint/2010/main" val="106778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3" grpId="0"/>
      <p:bldP spid="23" grpId="1"/>
      <p:bldP spid="26" grpId="0"/>
      <p:bldP spid="32" grpId="0"/>
      <p:bldP spid="29" grpId="0"/>
      <p:bldP spid="35" grpId="0"/>
      <p:bldP spid="35" grpId="1"/>
      <p:bldP spid="36" grpId="0"/>
      <p:bldP spid="3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F4F586F-5EF1-42E6-9B9A-FB76E6A783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856909"/>
              </p:ext>
            </p:extLst>
          </p:nvPr>
        </p:nvGraphicFramePr>
        <p:xfrm>
          <a:off x="838200" y="2293646"/>
          <a:ext cx="5918860" cy="4062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69D6BD8-869F-4C44-B63B-F578D277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End-to-end Training Speedup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FC8C0-8D2E-4193-9DBD-495A310525AD}"/>
              </a:ext>
            </a:extLst>
          </p:cNvPr>
          <p:cNvSpPr txBox="1"/>
          <p:nvPr/>
        </p:nvSpPr>
        <p:spPr>
          <a:xfrm>
            <a:off x="838200" y="1572442"/>
            <a:ext cx="6343648" cy="83099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Training curve of BPPSA </a:t>
            </a:r>
            <a:r>
              <a:rPr lang="en-US" sz="2400" dirty="0" err="1">
                <a:solidFill>
                  <a:srgbClr val="000000"/>
                </a:solidFill>
              </a:rPr>
              <a:t>v.s</a:t>
            </a:r>
            <a:r>
              <a:rPr lang="en-US" sz="2400" dirty="0">
                <a:solidFill>
                  <a:srgbClr val="000000"/>
                </a:solidFill>
              </a:rPr>
              <a:t>. the baseline</a:t>
            </a:r>
          </a:p>
          <a:p>
            <a:r>
              <a:rPr lang="en-US" sz="2400" dirty="0">
                <a:solidFill>
                  <a:srgbClr val="000000"/>
                </a:solidFill>
              </a:rPr>
              <a:t>when batch size </a:t>
            </a:r>
            <a:r>
              <a:rPr lang="en-US" sz="2400" b="1" dirty="0">
                <a:solidFill>
                  <a:srgbClr val="8C468C"/>
                </a:solidFill>
              </a:rPr>
              <a:t>B</a:t>
            </a:r>
            <a:r>
              <a:rPr lang="en-US" sz="2400" dirty="0">
                <a:solidFill>
                  <a:srgbClr val="000000"/>
                </a:solidFill>
              </a:rPr>
              <a:t>=16, sequence length </a:t>
            </a:r>
            <a:r>
              <a:rPr lang="en-US" sz="2400" b="1" dirty="0">
                <a:solidFill>
                  <a:srgbClr val="8C468C"/>
                </a:solidFill>
              </a:rPr>
              <a:t>T</a:t>
            </a:r>
            <a:r>
              <a:rPr lang="en-US" sz="2400" dirty="0">
                <a:solidFill>
                  <a:srgbClr val="000000"/>
                </a:solidFill>
              </a:rPr>
              <a:t>=1000: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68E67E-701C-4BCD-92B2-6F8C0E863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22</a:t>
            </a:fld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B7685F-A197-43F0-B0AE-41F9D8C91D7B}"/>
              </a:ext>
            </a:extLst>
          </p:cNvPr>
          <p:cNvCxnSpPr>
            <a:cxnSpLocks/>
          </p:cNvCxnSpPr>
          <p:nvPr/>
        </p:nvCxnSpPr>
        <p:spPr>
          <a:xfrm>
            <a:off x="3797630" y="5385960"/>
            <a:ext cx="2360282" cy="0"/>
          </a:xfrm>
          <a:prstGeom prst="straightConnector1">
            <a:avLst/>
          </a:prstGeom>
          <a:ln w="38100">
            <a:solidFill>
              <a:srgbClr val="00823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74A0708-B93D-4C12-824D-F9E7A19711CF}"/>
              </a:ext>
            </a:extLst>
          </p:cNvPr>
          <p:cNvSpPr txBox="1"/>
          <p:nvPr/>
        </p:nvSpPr>
        <p:spPr>
          <a:xfrm>
            <a:off x="6757060" y="2888152"/>
            <a:ext cx="5030988" cy="83099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Numerical differences do </a:t>
            </a:r>
            <a:r>
              <a:rPr lang="en-US" sz="2400" b="1" dirty="0">
                <a:solidFill>
                  <a:srgbClr val="00823B"/>
                </a:solidFill>
              </a:rPr>
              <a:t>not</a:t>
            </a:r>
            <a:r>
              <a:rPr lang="en-US" sz="2400" dirty="0">
                <a:solidFill>
                  <a:srgbClr val="000000"/>
                </a:solidFill>
              </a:rPr>
              <a:t> effect convergence.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5901CD-625F-4B53-8253-60367BA2ADB2}"/>
              </a:ext>
            </a:extLst>
          </p:cNvPr>
          <p:cNvSpPr txBox="1"/>
          <p:nvPr/>
        </p:nvSpPr>
        <p:spPr>
          <a:xfrm>
            <a:off x="4512006" y="5519572"/>
            <a:ext cx="6343648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23B"/>
                </a:solidFill>
              </a:rPr>
              <a:t>2.17× </a:t>
            </a:r>
            <a:r>
              <a:rPr lang="en-US" sz="2400" dirty="0">
                <a:solidFill>
                  <a:srgbClr val="000000"/>
                </a:solidFill>
              </a:rPr>
              <a:t>speedup on the </a:t>
            </a:r>
            <a:r>
              <a:rPr lang="en-US" sz="2400" dirty="0"/>
              <a:t>overall</a:t>
            </a:r>
            <a:r>
              <a:rPr lang="en-US" sz="2400" dirty="0">
                <a:solidFill>
                  <a:srgbClr val="000000"/>
                </a:solidFill>
              </a:rPr>
              <a:t> training time.</a:t>
            </a:r>
          </a:p>
        </p:txBody>
      </p:sp>
    </p:spTree>
    <p:extLst>
      <p:ext uri="{BB962C8B-B14F-4D97-AF65-F5344CB8AC3E}">
        <p14:creationId xmlns:p14="http://schemas.microsoft.com/office/powerpoint/2010/main" val="74953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 uiExpand="1">
        <p:bldSub>
          <a:bldChart bld="series"/>
        </p:bldSub>
      </p:bldGraphic>
      <p:bldP spid="14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60B0725-0AE7-4940-8E0C-489EB83167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131514"/>
              </p:ext>
            </p:extLst>
          </p:nvPr>
        </p:nvGraphicFramePr>
        <p:xfrm>
          <a:off x="838200" y="1825625"/>
          <a:ext cx="5181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BC2966D-FEFC-414A-9F10-E51FA11F6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Sensitivity Analysis: Model Length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730F2-3DF9-403B-9855-CFD4F03AA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DA57ED-EDF5-451E-9EC8-479381F67B79}"/>
              </a:ext>
            </a:extLst>
          </p:cNvPr>
          <p:cNvSpPr txBox="1"/>
          <p:nvPr/>
        </p:nvSpPr>
        <p:spPr>
          <a:xfrm>
            <a:off x="6172200" y="1825625"/>
            <a:ext cx="5179231" cy="95410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Sequence length (</a:t>
            </a:r>
            <a:r>
              <a:rPr lang="en-US" sz="2800" b="1" dirty="0"/>
              <a:t>T</a:t>
            </a:r>
            <a:r>
              <a:rPr lang="en-US" sz="2800" dirty="0">
                <a:solidFill>
                  <a:srgbClr val="000000"/>
                </a:solidFill>
              </a:rPr>
              <a:t>) reflects the model length </a:t>
            </a:r>
            <a:r>
              <a:rPr lang="en-US" sz="2800" b="1" dirty="0"/>
              <a:t>n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483AEC-3308-45BF-A8FE-661AC81C2943}"/>
              </a:ext>
            </a:extLst>
          </p:cNvPr>
          <p:cNvSpPr txBox="1"/>
          <p:nvPr/>
        </p:nvSpPr>
        <p:spPr>
          <a:xfrm>
            <a:off x="6252503" y="3423642"/>
            <a:ext cx="5179231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BPPSA </a:t>
            </a:r>
            <a:r>
              <a:rPr lang="en-US" sz="2800" b="1" dirty="0">
                <a:solidFill>
                  <a:srgbClr val="00823B"/>
                </a:solidFill>
              </a:rPr>
              <a:t>scales</a:t>
            </a:r>
            <a:r>
              <a:rPr lang="en-US" sz="2800" dirty="0">
                <a:solidFill>
                  <a:srgbClr val="000000"/>
                </a:solidFill>
              </a:rPr>
              <a:t> with the model length (</a:t>
            </a:r>
            <a:r>
              <a:rPr lang="en-US" sz="2800" b="1" dirty="0"/>
              <a:t>n</a:t>
            </a:r>
            <a:r>
              <a:rPr lang="en-US" sz="2800" dirty="0">
                <a:solidFill>
                  <a:srgbClr val="000000"/>
                </a:solidFill>
              </a:rPr>
              <a:t>);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729F2CA-E20E-4D83-9637-7D2E55A3C5EC}"/>
              </a:ext>
            </a:extLst>
          </p:cNvPr>
          <p:cNvSpPr/>
          <p:nvPr/>
        </p:nvSpPr>
        <p:spPr>
          <a:xfrm>
            <a:off x="5036120" y="2137578"/>
            <a:ext cx="352309" cy="330200"/>
          </a:xfrm>
          <a:prstGeom prst="roundRect">
            <a:avLst/>
          </a:prstGeom>
          <a:noFill/>
          <a:ln w="38100"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A300D5-1D98-4FBF-BC26-CE023B915C03}"/>
              </a:ext>
            </a:extLst>
          </p:cNvPr>
          <p:cNvSpPr txBox="1"/>
          <p:nvPr/>
        </p:nvSpPr>
        <p:spPr>
          <a:xfrm>
            <a:off x="3992671" y="2071845"/>
            <a:ext cx="1043449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823B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00823B"/>
                </a:solidFill>
              </a:rPr>
              <a:t>108× =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30DF04-7069-44DF-8DFA-56A83D43FCF1}"/>
              </a:ext>
            </a:extLst>
          </p:cNvPr>
          <p:cNvSpPr/>
          <p:nvPr/>
        </p:nvSpPr>
        <p:spPr>
          <a:xfrm>
            <a:off x="6252504" y="4558936"/>
            <a:ext cx="5179230" cy="95410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until being bounded by the number of workers (</a:t>
            </a:r>
            <a:r>
              <a:rPr lang="en-US" sz="2800" b="1" dirty="0"/>
              <a:t>p</a:t>
            </a:r>
            <a:r>
              <a:rPr lang="en-US" sz="2800" dirty="0"/>
              <a:t>)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832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 uiExpand="1">
        <p:bldSub>
          <a:bldChart bld="seriesEl"/>
        </p:bldSub>
      </p:bldGraphic>
      <p:bldP spid="12" grpId="0" animBg="1"/>
      <p:bldP spid="13" grpId="0" animBg="1"/>
      <p:bldP spid="14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fan&#10;&#10;Description automatically generated">
            <a:extLst>
              <a:ext uri="{FF2B5EF4-FFF2-40B4-BE49-F238E27FC236}">
                <a16:creationId xmlns:a16="http://schemas.microsoft.com/office/drawing/2014/main" id="{FB6CC3EC-7DAD-4730-897D-07F913C926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781" t="16109" r="7398" b="10076"/>
          <a:stretch/>
        </p:blipFill>
        <p:spPr>
          <a:xfrm>
            <a:off x="7277903" y="2938095"/>
            <a:ext cx="2970194" cy="14042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0308A3-2207-4F97-B678-3C4163D72145}"/>
              </a:ext>
            </a:extLst>
          </p:cNvPr>
          <p:cNvSpPr/>
          <p:nvPr/>
        </p:nvSpPr>
        <p:spPr>
          <a:xfrm>
            <a:off x="7434072" y="2941099"/>
            <a:ext cx="624840" cy="1140174"/>
          </a:xfrm>
          <a:prstGeom prst="rect">
            <a:avLst/>
          </a:prstGeom>
          <a:solidFill>
            <a:srgbClr val="4472C4">
              <a:alpha val="5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DEAD1E-F242-4506-B189-BF2F35D14FD9}"/>
              </a:ext>
            </a:extLst>
          </p:cNvPr>
          <p:cNvSpPr/>
          <p:nvPr/>
        </p:nvSpPr>
        <p:spPr>
          <a:xfrm>
            <a:off x="8143240" y="2941099"/>
            <a:ext cx="624840" cy="1140174"/>
          </a:xfrm>
          <a:prstGeom prst="rect">
            <a:avLst/>
          </a:prstGeom>
          <a:solidFill>
            <a:srgbClr val="4472C4">
              <a:alpha val="5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45A102-01B4-4768-A82D-9E65461F7148}"/>
              </a:ext>
            </a:extLst>
          </p:cNvPr>
          <p:cNvSpPr/>
          <p:nvPr/>
        </p:nvSpPr>
        <p:spPr>
          <a:xfrm>
            <a:off x="8852408" y="2941099"/>
            <a:ext cx="624840" cy="1140174"/>
          </a:xfrm>
          <a:prstGeom prst="rect">
            <a:avLst/>
          </a:prstGeom>
          <a:solidFill>
            <a:srgbClr val="4472C4">
              <a:alpha val="5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95A94C-70A0-4C03-8BC0-7AB8905ACD6C}"/>
              </a:ext>
            </a:extLst>
          </p:cNvPr>
          <p:cNvSpPr/>
          <p:nvPr/>
        </p:nvSpPr>
        <p:spPr>
          <a:xfrm>
            <a:off x="9561576" y="2941099"/>
            <a:ext cx="624840" cy="1140174"/>
          </a:xfrm>
          <a:prstGeom prst="rect">
            <a:avLst/>
          </a:prstGeom>
          <a:solidFill>
            <a:srgbClr val="4472C4">
              <a:alpha val="5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1790D1-546B-4EDC-9253-E252133A1C2C}"/>
              </a:ext>
            </a:extLst>
          </p:cNvPr>
          <p:cNvSpPr/>
          <p:nvPr/>
        </p:nvSpPr>
        <p:spPr>
          <a:xfrm>
            <a:off x="7434072" y="2944103"/>
            <a:ext cx="300228" cy="1140174"/>
          </a:xfrm>
          <a:prstGeom prst="rect">
            <a:avLst/>
          </a:prstGeom>
          <a:solidFill>
            <a:srgbClr val="4472C4">
              <a:alpha val="5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067776-C3D0-4431-9DF7-5DCA740AE282}"/>
              </a:ext>
            </a:extLst>
          </p:cNvPr>
          <p:cNvSpPr/>
          <p:nvPr/>
        </p:nvSpPr>
        <p:spPr>
          <a:xfrm>
            <a:off x="7784374" y="2944103"/>
            <a:ext cx="300228" cy="1140174"/>
          </a:xfrm>
          <a:prstGeom prst="rect">
            <a:avLst/>
          </a:prstGeom>
          <a:solidFill>
            <a:srgbClr val="4472C4">
              <a:alpha val="5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ABB254-DB2A-44AF-BB68-59A53A58F03F}"/>
              </a:ext>
            </a:extLst>
          </p:cNvPr>
          <p:cNvSpPr/>
          <p:nvPr/>
        </p:nvSpPr>
        <p:spPr>
          <a:xfrm>
            <a:off x="8134676" y="2944103"/>
            <a:ext cx="300228" cy="1140174"/>
          </a:xfrm>
          <a:prstGeom prst="rect">
            <a:avLst/>
          </a:prstGeom>
          <a:solidFill>
            <a:srgbClr val="4472C4">
              <a:alpha val="5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B80B8C-918E-4E4A-A290-8CF772092744}"/>
              </a:ext>
            </a:extLst>
          </p:cNvPr>
          <p:cNvSpPr/>
          <p:nvPr/>
        </p:nvSpPr>
        <p:spPr>
          <a:xfrm>
            <a:off x="8484978" y="2944103"/>
            <a:ext cx="300228" cy="1140174"/>
          </a:xfrm>
          <a:prstGeom prst="rect">
            <a:avLst/>
          </a:prstGeom>
          <a:solidFill>
            <a:srgbClr val="4472C4">
              <a:alpha val="5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0E5027-B7B2-4735-918D-FCE2C2059ECC}"/>
              </a:ext>
            </a:extLst>
          </p:cNvPr>
          <p:cNvSpPr/>
          <p:nvPr/>
        </p:nvSpPr>
        <p:spPr>
          <a:xfrm>
            <a:off x="8835280" y="2944103"/>
            <a:ext cx="300228" cy="1140174"/>
          </a:xfrm>
          <a:prstGeom prst="rect">
            <a:avLst/>
          </a:prstGeom>
          <a:solidFill>
            <a:srgbClr val="4472C4">
              <a:alpha val="5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5DDE8B-A1F3-4EA6-B6AE-496A69B57E5B}"/>
              </a:ext>
            </a:extLst>
          </p:cNvPr>
          <p:cNvSpPr/>
          <p:nvPr/>
        </p:nvSpPr>
        <p:spPr>
          <a:xfrm>
            <a:off x="9185582" y="2944103"/>
            <a:ext cx="300228" cy="1140174"/>
          </a:xfrm>
          <a:prstGeom prst="rect">
            <a:avLst/>
          </a:prstGeom>
          <a:solidFill>
            <a:srgbClr val="4472C4">
              <a:alpha val="5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E4543A-2F79-4013-8301-57D845B477D1}"/>
              </a:ext>
            </a:extLst>
          </p:cNvPr>
          <p:cNvSpPr/>
          <p:nvPr/>
        </p:nvSpPr>
        <p:spPr>
          <a:xfrm>
            <a:off x="9535884" y="2944103"/>
            <a:ext cx="300228" cy="1140174"/>
          </a:xfrm>
          <a:prstGeom prst="rect">
            <a:avLst/>
          </a:prstGeom>
          <a:solidFill>
            <a:srgbClr val="4472C4">
              <a:alpha val="5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2FF3A7E-8165-4142-9F5E-D5F3DE1D9D87}"/>
              </a:ext>
            </a:extLst>
          </p:cNvPr>
          <p:cNvSpPr/>
          <p:nvPr/>
        </p:nvSpPr>
        <p:spPr>
          <a:xfrm>
            <a:off x="9886188" y="2944103"/>
            <a:ext cx="300228" cy="1140174"/>
          </a:xfrm>
          <a:prstGeom prst="rect">
            <a:avLst/>
          </a:prstGeom>
          <a:solidFill>
            <a:srgbClr val="4472C4">
              <a:alpha val="5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C2966D-FEFC-414A-9F10-E51FA11F6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Sensitivity Analysis: Number of Workers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730F2-3DF9-403B-9855-CFD4F03AA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DA57ED-EDF5-451E-9EC8-479381F67B79}"/>
              </a:ext>
            </a:extLst>
          </p:cNvPr>
          <p:cNvSpPr txBox="1"/>
          <p:nvPr/>
        </p:nvSpPr>
        <p:spPr>
          <a:xfrm>
            <a:off x="6172200" y="1825625"/>
            <a:ext cx="5274325" cy="95410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Fraction of GPU per sample (</a:t>
            </a:r>
            <a:r>
              <a:rPr lang="en-US" sz="2800" b="1" dirty="0"/>
              <a:t>1/B</a:t>
            </a:r>
            <a:r>
              <a:rPr lang="en-US" sz="2800" dirty="0">
                <a:solidFill>
                  <a:srgbClr val="000000"/>
                </a:solidFill>
              </a:rPr>
              <a:t>) reflects the number of workers </a:t>
            </a:r>
            <a:r>
              <a:rPr lang="en-US" sz="2800" b="1" dirty="0"/>
              <a:t>p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483AEC-3308-45BF-A8FE-661AC81C2943}"/>
              </a:ext>
            </a:extLst>
          </p:cNvPr>
          <p:cNvSpPr txBox="1"/>
          <p:nvPr/>
        </p:nvSpPr>
        <p:spPr>
          <a:xfrm>
            <a:off x="6172200" y="4572401"/>
            <a:ext cx="5181600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BPPSA </a:t>
            </a:r>
            <a:r>
              <a:rPr lang="en-US" sz="2800" b="1" dirty="0">
                <a:solidFill>
                  <a:srgbClr val="00823B"/>
                </a:solidFill>
              </a:rPr>
              <a:t>scales</a:t>
            </a:r>
            <a:r>
              <a:rPr lang="en-US" sz="2800" dirty="0">
                <a:solidFill>
                  <a:srgbClr val="000000"/>
                </a:solidFill>
              </a:rPr>
              <a:t> with the number of workers (</a:t>
            </a:r>
            <a:r>
              <a:rPr lang="en-US" sz="2800" b="1" dirty="0"/>
              <a:t>p</a:t>
            </a:r>
            <a:r>
              <a:rPr lang="en-US" sz="2800" dirty="0"/>
              <a:t>)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533A3894-BCA1-4586-B1D6-BBB37FBCB3E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14613311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86C16BC-8ABE-4AAD-BCF4-B6B0E3979348}"/>
              </a:ext>
            </a:extLst>
          </p:cNvPr>
          <p:cNvSpPr/>
          <p:nvPr/>
        </p:nvSpPr>
        <p:spPr>
          <a:xfrm>
            <a:off x="7437120" y="2938095"/>
            <a:ext cx="1328928" cy="1140174"/>
          </a:xfrm>
          <a:prstGeom prst="rect">
            <a:avLst/>
          </a:prstGeom>
          <a:solidFill>
            <a:srgbClr val="4472C4">
              <a:alpha val="5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C0FA68-E047-4003-A042-13BFC49E289D}"/>
              </a:ext>
            </a:extLst>
          </p:cNvPr>
          <p:cNvSpPr/>
          <p:nvPr/>
        </p:nvSpPr>
        <p:spPr>
          <a:xfrm>
            <a:off x="8862863" y="2938095"/>
            <a:ext cx="1328928" cy="1140174"/>
          </a:xfrm>
          <a:prstGeom prst="rect">
            <a:avLst/>
          </a:prstGeom>
          <a:solidFill>
            <a:srgbClr val="4472C4">
              <a:alpha val="5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8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12" grpId="0" animBg="1"/>
      <p:bldGraphic spid="14" grpId="0" uiExpand="1">
        <p:bldSub>
          <a:bldChart bld="seriesEl"/>
        </p:bldSub>
      </p:bldGraphic>
      <p:bldP spid="3" grpId="0" animBg="1"/>
      <p:bldP spid="3" grpId="1" animBg="1"/>
      <p:bldP spid="9" grpId="0" animBg="1"/>
      <p:bldP spid="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59FBCDD-0CE4-466F-8B20-43F54137D1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523043"/>
              </p:ext>
            </p:extLst>
          </p:nvPr>
        </p:nvGraphicFramePr>
        <p:xfrm>
          <a:off x="838201" y="2653290"/>
          <a:ext cx="5257798" cy="4142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BC2966D-FEFC-414A-9F10-E51FA11F6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Sensitivity Analysis: 2070 </a:t>
            </a:r>
            <a:r>
              <a:rPr lang="en-US" b="1" dirty="0" err="1">
                <a:solidFill>
                  <a:srgbClr val="002A5C"/>
                </a:solidFill>
              </a:rPr>
              <a:t>v.s</a:t>
            </a:r>
            <a:r>
              <a:rPr lang="en-US" b="1" dirty="0">
                <a:solidFill>
                  <a:srgbClr val="002A5C"/>
                </a:solidFill>
              </a:rPr>
              <a:t>. 2080Ti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730F2-3DF9-403B-9855-CFD4F03AA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25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483AEC-3308-45BF-A8FE-661AC81C2943}"/>
              </a:ext>
            </a:extLst>
          </p:cNvPr>
          <p:cNvSpPr txBox="1"/>
          <p:nvPr/>
        </p:nvSpPr>
        <p:spPr>
          <a:xfrm>
            <a:off x="838199" y="1690688"/>
            <a:ext cx="5344888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#SMs(2070) &lt; #SMs(2080Ti)</a:t>
            </a:r>
          </a:p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800" dirty="0">
                <a:solidFill>
                  <a:srgbClr val="000000"/>
                </a:solidFill>
              </a:rPr>
              <a:t> Latency(2070) &gt; Latency(2080Ti)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79C3DA6-77B3-42EE-BC95-EB4570F459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40950"/>
              </p:ext>
            </p:extLst>
          </p:nvPr>
        </p:nvGraphicFramePr>
        <p:xfrm>
          <a:off x="6096000" y="3016251"/>
          <a:ext cx="5257799" cy="377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B14D01-4662-4BC7-ABB9-0964AB028AEB}"/>
              </a:ext>
            </a:extLst>
          </p:cNvPr>
          <p:cNvSpPr txBox="1"/>
          <p:nvPr/>
        </p:nvSpPr>
        <p:spPr>
          <a:xfrm>
            <a:off x="6760027" y="1746879"/>
            <a:ext cx="4321629" cy="83099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00"/>
                </a:solidFill>
              </a:rPr>
              <a:t>SM</a:t>
            </a:r>
            <a:r>
              <a:rPr lang="en-US" sz="2400" u="sng" dirty="0">
                <a:solidFill>
                  <a:srgbClr val="000000"/>
                </a:solidFill>
              </a:rPr>
              <a:t>:</a:t>
            </a:r>
            <a:r>
              <a:rPr lang="en-US" sz="2400" dirty="0">
                <a:solidFill>
                  <a:srgbClr val="000000"/>
                </a:solidFill>
              </a:rPr>
              <a:t> Streaming Multiprocessor; i.e., “Parallel Cores”.</a:t>
            </a:r>
          </a:p>
        </p:txBody>
      </p:sp>
    </p:spTree>
    <p:extLst>
      <p:ext uri="{BB962C8B-B14F-4D97-AF65-F5344CB8AC3E}">
        <p14:creationId xmlns:p14="http://schemas.microsoft.com/office/powerpoint/2010/main" val="78493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1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1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1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1">
                                            <p:graphicEl>
                                              <a:chart seriesIdx="1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5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5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5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5">
                                            <p:graphicEl>
                                              <a:chart seriesIdx="1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El"/>
        </p:bldSub>
      </p:bldGraphic>
      <p:bldP spid="12" grpId="0" animBg="1"/>
      <p:bldGraphic spid="15" grpId="0" uiExpand="1">
        <p:bldSub>
          <a:bldChart bld="seriesEl"/>
        </p:bldSub>
      </p:bldGraphic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E300C-F396-477E-B123-1FC3F755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A5C"/>
                </a:solidFill>
              </a:rPr>
              <a:t>More Results in the Paper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E2044-0D3B-4BA4-95E1-5563085B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End-to-end benchmarks of GRU training on IRMAS.</a:t>
            </a:r>
          </a:p>
          <a:p>
            <a:pPr lvl="1"/>
            <a:r>
              <a:rPr lang="en-US"/>
              <a:t>A more realistic version of the RNN results.</a:t>
            </a:r>
          </a:p>
          <a:p>
            <a:r>
              <a:rPr lang="en-US"/>
              <a:t>Pruned VGG-11 retraining on CIFAR-10.</a:t>
            </a:r>
          </a:p>
          <a:p>
            <a:pPr lvl="1"/>
            <a:r>
              <a:rPr lang="en-US"/>
              <a:t>Microbenchmark via FLOP measurements.</a:t>
            </a:r>
          </a:p>
          <a:p>
            <a:pPr lvl="1"/>
            <a:r>
              <a:rPr lang="en-US"/>
              <a:t>Evaluate the effectiveness of leveraging the Jacobians’ sparsity in CNNs.</a:t>
            </a:r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0E607-808B-4BF9-83CF-D94556CDE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296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6BD8-869F-4C44-B63B-F578D277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A5C"/>
                </a:solidFill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3D598-0A2B-4B81-A15F-31A3F9CB1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27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3EE4CF-A3E8-4A12-958C-D26C55702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4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BP imposes a </a:t>
            </a:r>
            <a:r>
              <a:rPr lang="en-US" b="1" dirty="0">
                <a:solidFill>
                  <a:srgbClr val="FF0000"/>
                </a:solidFill>
              </a:rPr>
              <a:t>strong sequential dependency</a:t>
            </a:r>
            <a:r>
              <a:rPr lang="en-US" dirty="0"/>
              <a:t> among layers during the gradient computations, limiting its scalability on parallel systems.</a:t>
            </a:r>
          </a:p>
          <a:p>
            <a:pPr marL="0" indent="0">
              <a:buNone/>
            </a:pPr>
            <a:r>
              <a:rPr lang="en-US" dirty="0"/>
              <a:t>We propose scaling </a:t>
            </a:r>
            <a:r>
              <a:rPr lang="en-US" b="1" dirty="0"/>
              <a:t>B</a:t>
            </a:r>
            <a:r>
              <a:rPr lang="en-US" dirty="0"/>
              <a:t>ack-</a:t>
            </a:r>
            <a:r>
              <a:rPr lang="en-US" b="1" dirty="0"/>
              <a:t>P</a:t>
            </a:r>
            <a:r>
              <a:rPr lang="en-US" dirty="0"/>
              <a:t>ropagation by </a:t>
            </a:r>
            <a:r>
              <a:rPr lang="en-US" b="1" dirty="0"/>
              <a:t>P</a:t>
            </a:r>
            <a:r>
              <a:rPr lang="en-US" dirty="0"/>
              <a:t>arallel </a:t>
            </a:r>
            <a:r>
              <a:rPr lang="en-US" b="1" dirty="0"/>
              <a:t>S</a:t>
            </a:r>
            <a:r>
              <a:rPr lang="en-US" dirty="0"/>
              <a:t>can </a:t>
            </a:r>
            <a:r>
              <a:rPr lang="en-US" b="1" dirty="0"/>
              <a:t>A</a:t>
            </a:r>
            <a:r>
              <a:rPr lang="en-US" dirty="0"/>
              <a:t>lgorithm (</a:t>
            </a:r>
            <a:r>
              <a:rPr lang="en-US" b="1" dirty="0"/>
              <a:t>BPPSA</a:t>
            </a:r>
            <a:r>
              <a:rPr lang="en-US" dirty="0"/>
              <a:t>):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Reformulate BP as a </a:t>
            </a:r>
            <a:r>
              <a:rPr lang="en-US" sz="2400" b="1" dirty="0"/>
              <a:t>scan</a:t>
            </a:r>
            <a:r>
              <a:rPr lang="en-US" sz="2400" dirty="0"/>
              <a:t> operation.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Scale by a </a:t>
            </a:r>
            <a:r>
              <a:rPr lang="en-US" sz="2400" b="1" dirty="0"/>
              <a:t>customized </a:t>
            </a:r>
            <a:r>
              <a:rPr lang="en-US" sz="2400" b="1" dirty="0" err="1"/>
              <a:t>Blelloch</a:t>
            </a:r>
            <a:r>
              <a:rPr lang="en-US" sz="2400" b="1" dirty="0"/>
              <a:t> scan </a:t>
            </a:r>
            <a:r>
              <a:rPr lang="en-US" sz="2400" dirty="0"/>
              <a:t>algorithm.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Leverage </a:t>
            </a:r>
            <a:r>
              <a:rPr lang="en-US" sz="2400" b="1" dirty="0"/>
              <a:t>sparsity</a:t>
            </a:r>
            <a:r>
              <a:rPr lang="en-US" sz="2400" dirty="0"/>
              <a:t> in the Jacobians.</a:t>
            </a:r>
          </a:p>
          <a:p>
            <a:pPr marL="0" indent="0">
              <a:buNone/>
            </a:pPr>
            <a:r>
              <a:rPr lang="en-US" b="1" u="sng" dirty="0"/>
              <a:t>Key Results:</a:t>
            </a:r>
            <a:r>
              <a:rPr lang="en-US" b="1" dirty="0"/>
              <a:t> </a:t>
            </a:r>
            <a:r>
              <a:rPr lang="el-GR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(log n)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vs. </a:t>
            </a:r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(n)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steps on parallel systems.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Up to </a:t>
            </a:r>
            <a:r>
              <a:rPr lang="en-US" b="1" dirty="0">
                <a:solidFill>
                  <a:srgbClr val="0082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108×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speedup on the backward pass (→ </a:t>
            </a:r>
            <a:r>
              <a:rPr lang="en-US" b="1" dirty="0">
                <a:solidFill>
                  <a:srgbClr val="0082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2.17×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overall speedup).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Back-propagation</a:t>
            </a:r>
            <a:r>
              <a:rPr lang="en-US" b="1" baseline="30000" dirty="0">
                <a:solidFill>
                  <a:srgbClr val="002A5C"/>
                </a:solidFill>
              </a:rPr>
              <a:t>1</a:t>
            </a:r>
            <a:r>
              <a:rPr lang="en-US" b="1" dirty="0">
                <a:solidFill>
                  <a:srgbClr val="002A5C"/>
                </a:solidFill>
              </a:rPr>
              <a:t> (BP) Everywhere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3</a:t>
            </a:fld>
            <a:endParaRPr lang="en-US" sz="1600" dirty="0"/>
          </a:p>
        </p:txBody>
      </p:sp>
      <p:pic>
        <p:nvPicPr>
          <p:cNvPr id="5" name="Content Placeholder 6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705D0B09-0F5B-4199-85CD-FB27A3D4F7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9903" t="21847" r="20140" b="20934"/>
          <a:stretch/>
        </p:blipFill>
        <p:spPr>
          <a:xfrm>
            <a:off x="6978792" y="4468778"/>
            <a:ext cx="2880610" cy="154636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2DBF71DB-BC0F-4A72-892A-3407AE51C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651927" y="1831779"/>
            <a:ext cx="3355291" cy="671058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DAF350F-F39D-4953-BB8B-17DC509082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960261" y="2715358"/>
            <a:ext cx="2531603" cy="865808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23132C-84D5-472E-ADE0-0DC4AA30434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58" b="24687"/>
          <a:stretch/>
        </p:blipFill>
        <p:spPr>
          <a:xfrm>
            <a:off x="6912428" y="2864370"/>
            <a:ext cx="1240375" cy="572493"/>
          </a:xfrm>
          <a:prstGeom prst="rect">
            <a:avLst/>
          </a:prstGeom>
        </p:spPr>
      </p:pic>
      <p:pic>
        <p:nvPicPr>
          <p:cNvPr id="20" name="Picture 19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F3F60BBA-70DD-4BBD-BABE-74DFD1896C8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t="857" b="1021"/>
          <a:stretch/>
        </p:blipFill>
        <p:spPr>
          <a:xfrm>
            <a:off x="9576372" y="3813940"/>
            <a:ext cx="1659546" cy="1644829"/>
          </a:xfrm>
          <a:prstGeom prst="rect">
            <a:avLst/>
          </a:prstGeom>
        </p:spPr>
      </p:pic>
      <p:pic>
        <p:nvPicPr>
          <p:cNvPr id="21" name="Picture 20" descr="A picture containing object, clock, meter&#10;&#10;Description automatically generated">
            <a:extLst>
              <a:ext uri="{FF2B5EF4-FFF2-40B4-BE49-F238E27FC236}">
                <a16:creationId xmlns:a16="http://schemas.microsoft.com/office/drawing/2014/main" id="{223F8A95-5CA3-45DA-AAA8-6E92C6E9CE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6089980" y="3703224"/>
            <a:ext cx="2562967" cy="537078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23422D5B-0E28-4A42-9AFA-99D8BA9D32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" y="1353889"/>
            <a:ext cx="4237834" cy="550070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776AEF-78B9-4D34-8802-C7771CE575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9331423" y="1703665"/>
            <a:ext cx="1959955" cy="4517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DB436D-A1E8-4E61-A3C8-25591A746295}"/>
              </a:ext>
            </a:extLst>
          </p:cNvPr>
          <p:cNvSpPr txBox="1"/>
          <p:nvPr/>
        </p:nvSpPr>
        <p:spPr>
          <a:xfrm>
            <a:off x="5565894" y="6269823"/>
            <a:ext cx="5552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600" baseline="30000" dirty="0"/>
              <a:t>1</a:t>
            </a:r>
            <a:r>
              <a:rPr lang="en-US" sz="1600" dirty="0"/>
              <a:t>Rumelhart et al. “Learning representations by back-propagating errors.”, Nature (1986) </a:t>
            </a:r>
          </a:p>
        </p:txBody>
      </p:sp>
    </p:spTree>
    <p:extLst>
      <p:ext uri="{BB962C8B-B14F-4D97-AF65-F5344CB8AC3E}">
        <p14:creationId xmlns:p14="http://schemas.microsoft.com/office/powerpoint/2010/main" val="367628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6BD8-869F-4C44-B63B-F578D277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BP’s Strong Sequential Dependency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9A82EF-A671-4EF8-99DE-F3156AB6E9A9}"/>
              </a:ext>
            </a:extLst>
          </p:cNvPr>
          <p:cNvSpPr/>
          <p:nvPr/>
        </p:nvSpPr>
        <p:spPr>
          <a:xfrm>
            <a:off x="5458414" y="2156874"/>
            <a:ext cx="746706" cy="7187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Linear</a:t>
            </a:r>
            <a:endParaRPr lang="en-US" sz="1600" b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3D2663-1678-4522-9686-96B01216D66B}"/>
                  </a:ext>
                </a:extLst>
              </p:cNvPr>
              <p:cNvSpPr txBox="1"/>
              <p:nvPr/>
            </p:nvSpPr>
            <p:spPr>
              <a:xfrm>
                <a:off x="4803814" y="2300788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3D2663-1678-4522-9686-96B01216D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814" y="2300788"/>
                <a:ext cx="28341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7C57A9E-D172-4160-9AA7-15AD0ACDCEA9}"/>
              </a:ext>
            </a:extLst>
          </p:cNvPr>
          <p:cNvCxnSpPr>
            <a:stCxn id="6" idx="3"/>
            <a:endCxn id="4" idx="1"/>
          </p:cNvCxnSpPr>
          <p:nvPr/>
        </p:nvCxnSpPr>
        <p:spPr>
          <a:xfrm flipV="1">
            <a:off x="5087225" y="2516231"/>
            <a:ext cx="371189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1B6002B-6DB1-4635-B7AD-5A2B7C7E5B05}"/>
              </a:ext>
            </a:extLst>
          </p:cNvPr>
          <p:cNvCxnSpPr>
            <a:cxnSpLocks/>
          </p:cNvCxnSpPr>
          <p:nvPr/>
        </p:nvCxnSpPr>
        <p:spPr>
          <a:xfrm>
            <a:off x="6205120" y="2381756"/>
            <a:ext cx="868458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C93DBBF-CD26-4629-BD6D-B0F30100E5EA}"/>
              </a:ext>
            </a:extLst>
          </p:cNvPr>
          <p:cNvCxnSpPr>
            <a:cxnSpLocks/>
          </p:cNvCxnSpPr>
          <p:nvPr/>
        </p:nvCxnSpPr>
        <p:spPr>
          <a:xfrm>
            <a:off x="6196150" y="2722414"/>
            <a:ext cx="868458" cy="1"/>
          </a:xfrm>
          <a:prstGeom prst="straightConnector1">
            <a:avLst/>
          </a:prstGeom>
          <a:ln w="38100">
            <a:solidFill>
              <a:srgbClr val="8C468C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553D803-C80F-4C76-B87A-975A0F0EDF69}"/>
                  </a:ext>
                </a:extLst>
              </p:cNvPr>
              <p:cNvSpPr txBox="1"/>
              <p:nvPr/>
            </p:nvSpPr>
            <p:spPr>
              <a:xfrm>
                <a:off x="6320607" y="2702972"/>
                <a:ext cx="66466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8C468C"/>
                          </a:solidFill>
                          <a:latin typeface="Cambria Math" panose="02040503050406030204" pitchFamily="18" charset="0"/>
                        </a:rPr>
                        <m:t>𝜵</m:t>
                      </m:r>
                      <m:r>
                        <a:rPr lang="en-US" sz="2400" b="1" i="1">
                          <a:solidFill>
                            <a:srgbClr val="8C468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8C468C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en-US" sz="2400" b="1" dirty="0">
                  <a:solidFill>
                    <a:srgbClr val="8C468C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553D803-C80F-4C76-B87A-975A0F0ED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607" y="2702972"/>
                <a:ext cx="664668" cy="369332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5022B5-948C-4462-AB40-7D4C5F526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4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0E84C84-AD93-4A47-85A9-DD8E5F8478F3}"/>
                  </a:ext>
                </a:extLst>
              </p:cNvPr>
              <p:cNvSpPr txBox="1"/>
              <p:nvPr/>
            </p:nvSpPr>
            <p:spPr>
              <a:xfrm>
                <a:off x="428276" y="4521858"/>
                <a:ext cx="3633650" cy="10534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800" b="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800" b="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sz="2800" b="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800" b="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2800" b="0" i="1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0E84C84-AD93-4A47-85A9-DD8E5F847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76" y="4521858"/>
                <a:ext cx="3633650" cy="10534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0A951A97-D90E-463A-9191-FCBF57438E71}"/>
              </a:ext>
            </a:extLst>
          </p:cNvPr>
          <p:cNvSpPr txBox="1"/>
          <p:nvPr/>
        </p:nvSpPr>
        <p:spPr>
          <a:xfrm>
            <a:off x="562436" y="5946081"/>
            <a:ext cx="6730729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Strong Sequential Dependency</a:t>
            </a:r>
            <a:r>
              <a:rPr lang="en-US" sz="2800" b="1" dirty="0">
                <a:solidFill>
                  <a:srgbClr val="8C468C"/>
                </a:solidFill>
              </a:rPr>
              <a:t> </a:t>
            </a:r>
            <a:r>
              <a:rPr lang="en-US" sz="2800" dirty="0"/>
              <a:t>along layers.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DA233ED-97B2-4276-AE6F-33566D7B87FE}"/>
              </a:ext>
            </a:extLst>
          </p:cNvPr>
          <p:cNvSpPr/>
          <p:nvPr/>
        </p:nvSpPr>
        <p:spPr>
          <a:xfrm>
            <a:off x="7063866" y="2154244"/>
            <a:ext cx="746706" cy="7187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ReLU</a:t>
            </a:r>
            <a:endParaRPr lang="en-US" sz="2000" b="1" baseline="-25000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48D2CCA-4F3D-43C0-A5C3-AABD9AC35F4B}"/>
              </a:ext>
            </a:extLst>
          </p:cNvPr>
          <p:cNvCxnSpPr>
            <a:cxnSpLocks/>
          </p:cNvCxnSpPr>
          <p:nvPr/>
        </p:nvCxnSpPr>
        <p:spPr>
          <a:xfrm>
            <a:off x="7811311" y="2381756"/>
            <a:ext cx="868458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09C96D9-51F5-4A00-9CD9-9B2ED8D964A2}"/>
              </a:ext>
            </a:extLst>
          </p:cNvPr>
          <p:cNvCxnSpPr>
            <a:cxnSpLocks/>
          </p:cNvCxnSpPr>
          <p:nvPr/>
        </p:nvCxnSpPr>
        <p:spPr>
          <a:xfrm>
            <a:off x="7802341" y="2722414"/>
            <a:ext cx="868458" cy="1"/>
          </a:xfrm>
          <a:prstGeom prst="straightConnector1">
            <a:avLst/>
          </a:prstGeom>
          <a:ln w="38100">
            <a:solidFill>
              <a:srgbClr val="20908C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78252A8-A2E1-43C9-9FC1-E8379FDE4095}"/>
                  </a:ext>
                </a:extLst>
              </p:cNvPr>
              <p:cNvSpPr txBox="1"/>
              <p:nvPr/>
            </p:nvSpPr>
            <p:spPr>
              <a:xfrm>
                <a:off x="7926798" y="2702972"/>
                <a:ext cx="66466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20908C"/>
                          </a:solidFill>
                          <a:latin typeface="Cambria Math" panose="02040503050406030204" pitchFamily="18" charset="0"/>
                        </a:rPr>
                        <m:t>𝜵</m:t>
                      </m:r>
                      <m:r>
                        <a:rPr lang="en-US" sz="2400" b="1" i="1" smtClean="0">
                          <a:solidFill>
                            <a:srgbClr val="20908C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en-US" sz="2400" b="1" dirty="0">
                  <a:solidFill>
                    <a:srgbClr val="20908C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78252A8-A2E1-43C9-9FC1-E8379FDE4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798" y="2702972"/>
                <a:ext cx="664668" cy="369332"/>
              </a:xfrm>
              <a:prstGeom prst="rect">
                <a:avLst/>
              </a:prstGeom>
              <a:blipFill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52BA36A6-A7D6-424C-A527-B919906A0B4B}"/>
              </a:ext>
            </a:extLst>
          </p:cNvPr>
          <p:cNvSpPr/>
          <p:nvPr/>
        </p:nvSpPr>
        <p:spPr>
          <a:xfrm>
            <a:off x="8669318" y="2156874"/>
            <a:ext cx="746706" cy="7187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Linear</a:t>
            </a:r>
            <a:endParaRPr lang="en-US" sz="1600" b="1" baseline="-25000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8131258-0C3A-4C6F-9FB4-B8CD7A52165D}"/>
              </a:ext>
            </a:extLst>
          </p:cNvPr>
          <p:cNvCxnSpPr>
            <a:cxnSpLocks/>
          </p:cNvCxnSpPr>
          <p:nvPr/>
        </p:nvCxnSpPr>
        <p:spPr>
          <a:xfrm>
            <a:off x="9416024" y="2381815"/>
            <a:ext cx="868458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3B11E76-2D1A-448F-9EE5-1B877909139F}"/>
              </a:ext>
            </a:extLst>
          </p:cNvPr>
          <p:cNvCxnSpPr>
            <a:cxnSpLocks/>
          </p:cNvCxnSpPr>
          <p:nvPr/>
        </p:nvCxnSpPr>
        <p:spPr>
          <a:xfrm>
            <a:off x="9407054" y="2722473"/>
            <a:ext cx="868458" cy="1"/>
          </a:xfrm>
          <a:prstGeom prst="straightConnector1">
            <a:avLst/>
          </a:prstGeom>
          <a:ln w="38100">
            <a:solidFill>
              <a:srgbClr val="002A5C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F186B3D-8A04-44EF-AFB9-9E919C8E63FB}"/>
                  </a:ext>
                </a:extLst>
              </p:cNvPr>
              <p:cNvSpPr txBox="1"/>
              <p:nvPr/>
            </p:nvSpPr>
            <p:spPr>
              <a:xfrm>
                <a:off x="9531511" y="2703031"/>
                <a:ext cx="66466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2A5C"/>
                          </a:solidFill>
                          <a:latin typeface="Cambria Math" panose="02040503050406030204" pitchFamily="18" charset="0"/>
                        </a:rPr>
                        <m:t>𝜵</m:t>
                      </m:r>
                      <m:r>
                        <a:rPr lang="en-US" sz="2400" b="1" i="1" smtClean="0">
                          <a:solidFill>
                            <a:srgbClr val="002A5C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en-US" sz="2400" b="1" dirty="0">
                  <a:solidFill>
                    <a:srgbClr val="002A5C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F186B3D-8A04-44EF-AFB9-9E919C8E6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511" y="2703031"/>
                <a:ext cx="664668" cy="369332"/>
              </a:xfrm>
              <a:prstGeom prst="rect">
                <a:avLst/>
              </a:prstGeom>
              <a:blipFill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79">
            <a:extLst>
              <a:ext uri="{FF2B5EF4-FFF2-40B4-BE49-F238E27FC236}">
                <a16:creationId xmlns:a16="http://schemas.microsoft.com/office/drawing/2014/main" id="{9DAAFB7D-0CED-4643-A1F6-D20F8D007465}"/>
              </a:ext>
            </a:extLst>
          </p:cNvPr>
          <p:cNvSpPr/>
          <p:nvPr/>
        </p:nvSpPr>
        <p:spPr>
          <a:xfrm>
            <a:off x="10274031" y="2154244"/>
            <a:ext cx="746706" cy="7187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Loss</a:t>
            </a:r>
            <a:endParaRPr lang="en-US" sz="2800" b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4787692-6874-4383-863C-08139EDC9747}"/>
                  </a:ext>
                </a:extLst>
              </p:cNvPr>
              <p:cNvSpPr txBox="1"/>
              <p:nvPr/>
            </p:nvSpPr>
            <p:spPr>
              <a:xfrm>
                <a:off x="11371401" y="2298158"/>
                <a:ext cx="2069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4787692-6874-4383-863C-08139EDC9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401" y="2298158"/>
                <a:ext cx="20698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8CDA130-9719-4806-B398-BFC509957156}"/>
              </a:ext>
            </a:extLst>
          </p:cNvPr>
          <p:cNvCxnSpPr>
            <a:cxnSpLocks/>
            <a:stCxn id="80" idx="3"/>
            <a:endCxn id="81" idx="1"/>
          </p:cNvCxnSpPr>
          <p:nvPr/>
        </p:nvCxnSpPr>
        <p:spPr>
          <a:xfrm>
            <a:off x="11020737" y="2513601"/>
            <a:ext cx="350664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8584C0C-BFC6-461E-B99C-2AE63A9C59EF}"/>
                  </a:ext>
                </a:extLst>
              </p:cNvPr>
              <p:cNvSpPr txBox="1"/>
              <p:nvPr/>
            </p:nvSpPr>
            <p:spPr>
              <a:xfrm>
                <a:off x="6922327" y="2826179"/>
                <a:ext cx="1101648" cy="758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8772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rgbClr val="F8772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1" i="1" smtClean="0">
                                      <a:solidFill>
                                        <a:srgbClr val="F8772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smtClean="0">
                                      <a:solidFill>
                                        <a:srgbClr val="F87728"/>
                                      </a:solidFill>
                                      <a:latin typeface="Cambria Math" panose="02040503050406030204" pitchFamily="18" charset="0"/>
                                    </a:rPr>
                                    <m:t>𝝏</m:t>
                                  </m:r>
                                  <m:r>
                                    <a:rPr lang="en-US" sz="2000" b="1" i="1">
                                      <a:solidFill>
                                        <a:srgbClr val="F87728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r>
                                    <a:rPr lang="en-US" sz="2000" b="1" i="1">
                                      <a:solidFill>
                                        <a:srgbClr val="F87728"/>
                                      </a:solidFill>
                                      <a:latin typeface="Cambria Math" panose="02040503050406030204" pitchFamily="18" charset="0"/>
                                    </a:rPr>
                                    <m:t>(⦁)</m:t>
                                  </m:r>
                                </m:num>
                                <m:den>
                                  <m:r>
                                    <a:rPr lang="en-US" sz="2000" b="1" i="1" smtClean="0">
                                      <a:solidFill>
                                        <a:srgbClr val="F87728"/>
                                      </a:solidFill>
                                      <a:latin typeface="Cambria Math" panose="02040503050406030204" pitchFamily="18" charset="0"/>
                                    </a:rPr>
                                    <m:t>𝝏</m:t>
                                  </m:r>
                                  <m:r>
                                    <a:rPr lang="en-US" sz="2000" b="1" i="1" smtClean="0">
                                      <a:solidFill>
                                        <a:srgbClr val="F87728"/>
                                      </a:solidFill>
                                      <a:latin typeface="Cambria Math" panose="02040503050406030204" pitchFamily="18" charset="0"/>
                                    </a:rPr>
                                    <m:t>⦁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1" i="1" smtClean="0">
                              <a:solidFill>
                                <a:srgbClr val="F87728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F87728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8584C0C-BFC6-461E-B99C-2AE63A9C5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327" y="2826179"/>
                <a:ext cx="1101648" cy="7587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B261147-855E-4132-9237-F1EFF697F97A}"/>
                  </a:ext>
                </a:extLst>
              </p:cNvPr>
              <p:cNvSpPr txBox="1"/>
              <p:nvPr/>
            </p:nvSpPr>
            <p:spPr>
              <a:xfrm>
                <a:off x="8555128" y="2826179"/>
                <a:ext cx="1101648" cy="758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CC7B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rgbClr val="CC7B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1" i="1" smtClean="0">
                                      <a:solidFill>
                                        <a:srgbClr val="CC7B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smtClean="0">
                                      <a:solidFill>
                                        <a:srgbClr val="CC7B04"/>
                                      </a:solidFill>
                                      <a:latin typeface="Cambria Math" panose="02040503050406030204" pitchFamily="18" charset="0"/>
                                    </a:rPr>
                                    <m:t>𝝏</m:t>
                                  </m:r>
                                  <m:r>
                                    <a:rPr lang="en-US" sz="2000" b="1" i="1" smtClean="0">
                                      <a:solidFill>
                                        <a:srgbClr val="CC7B04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r>
                                    <a:rPr lang="en-US" sz="2000" b="1" i="1">
                                      <a:solidFill>
                                        <a:srgbClr val="CC7B04"/>
                                      </a:solidFill>
                                      <a:latin typeface="Cambria Math" panose="02040503050406030204" pitchFamily="18" charset="0"/>
                                    </a:rPr>
                                    <m:t>(⦁)</m:t>
                                  </m:r>
                                </m:num>
                                <m:den>
                                  <m:r>
                                    <a:rPr lang="en-US" sz="2000" b="1" i="1" smtClean="0">
                                      <a:solidFill>
                                        <a:srgbClr val="CC7B04"/>
                                      </a:solidFill>
                                      <a:latin typeface="Cambria Math" panose="02040503050406030204" pitchFamily="18" charset="0"/>
                                    </a:rPr>
                                    <m:t>𝝏</m:t>
                                  </m:r>
                                  <m:r>
                                    <a:rPr lang="en-US" sz="2000" b="1" i="1">
                                      <a:solidFill>
                                        <a:srgbClr val="CC7B04"/>
                                      </a:solidFill>
                                      <a:latin typeface="Cambria Math" panose="02040503050406030204" pitchFamily="18" charset="0"/>
                                    </a:rPr>
                                    <m:t>⦁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1" i="1" smtClean="0">
                              <a:solidFill>
                                <a:srgbClr val="CC7B04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CC7B04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B261147-855E-4132-9237-F1EFF697F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5128" y="2826179"/>
                <a:ext cx="1101648" cy="7587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FCB4D823-0F31-4BA8-A0D5-94028697A9A7}"/>
              </a:ext>
            </a:extLst>
          </p:cNvPr>
          <p:cNvGrpSpPr/>
          <p:nvPr/>
        </p:nvGrpSpPr>
        <p:grpSpPr>
          <a:xfrm>
            <a:off x="1002468" y="2578351"/>
            <a:ext cx="292608" cy="1463040"/>
            <a:chOff x="1002468" y="2578351"/>
            <a:chExt cx="292608" cy="1463040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D257C91-36EA-4EC3-89E4-7458EE93DACE}"/>
                </a:ext>
              </a:extLst>
            </p:cNvPr>
            <p:cNvSpPr/>
            <p:nvPr/>
          </p:nvSpPr>
          <p:spPr>
            <a:xfrm>
              <a:off x="1002468" y="2578351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6C9D3D2-3F49-4290-8B7D-14C2788FE4F9}"/>
                </a:ext>
              </a:extLst>
            </p:cNvPr>
            <p:cNvSpPr/>
            <p:nvPr/>
          </p:nvSpPr>
          <p:spPr>
            <a:xfrm>
              <a:off x="1002468" y="2870959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9292BEE-5FFA-451B-95FB-6C1AE4A974BE}"/>
                </a:ext>
              </a:extLst>
            </p:cNvPr>
            <p:cNvSpPr/>
            <p:nvPr/>
          </p:nvSpPr>
          <p:spPr>
            <a:xfrm>
              <a:off x="1002468" y="3163567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FBAF9369-D617-4F8E-98D7-4ECAFFC6C01B}"/>
                </a:ext>
              </a:extLst>
            </p:cNvPr>
            <p:cNvSpPr/>
            <p:nvPr/>
          </p:nvSpPr>
          <p:spPr>
            <a:xfrm>
              <a:off x="1002468" y="3456175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06B6A38-F154-4479-8FA7-64E2EDDB222F}"/>
                </a:ext>
              </a:extLst>
            </p:cNvPr>
            <p:cNvSpPr/>
            <p:nvPr/>
          </p:nvSpPr>
          <p:spPr>
            <a:xfrm>
              <a:off x="1002468" y="3748783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3459F8D7-14BF-45CA-AEE3-F3E09C956D7C}"/>
              </a:ext>
            </a:extLst>
          </p:cNvPr>
          <p:cNvGrpSpPr/>
          <p:nvPr/>
        </p:nvGrpSpPr>
        <p:grpSpPr>
          <a:xfrm>
            <a:off x="1587684" y="2578351"/>
            <a:ext cx="1463040" cy="1463040"/>
            <a:chOff x="1587684" y="2578351"/>
            <a:chExt cx="1463040" cy="1463040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15A1514-84DF-4E08-AF9D-6D4270962922}"/>
                </a:ext>
              </a:extLst>
            </p:cNvPr>
            <p:cNvSpPr/>
            <p:nvPr/>
          </p:nvSpPr>
          <p:spPr>
            <a:xfrm>
              <a:off x="1587684" y="2578351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9E848FB-31BB-4EF3-A792-7AB8C44DD557}"/>
                </a:ext>
              </a:extLst>
            </p:cNvPr>
            <p:cNvSpPr/>
            <p:nvPr/>
          </p:nvSpPr>
          <p:spPr>
            <a:xfrm>
              <a:off x="1587684" y="2870959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44407ED-0D4A-422E-ADB7-E05285670053}"/>
                </a:ext>
              </a:extLst>
            </p:cNvPr>
            <p:cNvSpPr/>
            <p:nvPr/>
          </p:nvSpPr>
          <p:spPr>
            <a:xfrm>
              <a:off x="1587684" y="3163567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230920CB-B769-4C2D-9C0E-E9297AF8D9A9}"/>
                </a:ext>
              </a:extLst>
            </p:cNvPr>
            <p:cNvSpPr/>
            <p:nvPr/>
          </p:nvSpPr>
          <p:spPr>
            <a:xfrm>
              <a:off x="1587684" y="3456175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61FE4B8-7B02-47AD-BBA7-C0D58D84D6F1}"/>
                </a:ext>
              </a:extLst>
            </p:cNvPr>
            <p:cNvSpPr/>
            <p:nvPr/>
          </p:nvSpPr>
          <p:spPr>
            <a:xfrm>
              <a:off x="1587684" y="3748783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80F94EC-15DE-4381-B29A-97D1F9CAC8EC}"/>
                </a:ext>
              </a:extLst>
            </p:cNvPr>
            <p:cNvSpPr/>
            <p:nvPr/>
          </p:nvSpPr>
          <p:spPr>
            <a:xfrm>
              <a:off x="1880292" y="2578351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C450546-99DD-4C12-AE99-39D1D4447C70}"/>
                </a:ext>
              </a:extLst>
            </p:cNvPr>
            <p:cNvSpPr/>
            <p:nvPr/>
          </p:nvSpPr>
          <p:spPr>
            <a:xfrm>
              <a:off x="1880292" y="2870959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415D5FC-A7B8-4E01-B82D-782248A1A583}"/>
                </a:ext>
              </a:extLst>
            </p:cNvPr>
            <p:cNvSpPr/>
            <p:nvPr/>
          </p:nvSpPr>
          <p:spPr>
            <a:xfrm>
              <a:off x="1880292" y="3163567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976BEF9-20B3-469A-B7F2-D131CB8AFFA2}"/>
                </a:ext>
              </a:extLst>
            </p:cNvPr>
            <p:cNvSpPr/>
            <p:nvPr/>
          </p:nvSpPr>
          <p:spPr>
            <a:xfrm>
              <a:off x="1880292" y="3456175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AE24BBF-D2EA-4DA5-9D44-FCB9B0F45B67}"/>
                </a:ext>
              </a:extLst>
            </p:cNvPr>
            <p:cNvSpPr/>
            <p:nvPr/>
          </p:nvSpPr>
          <p:spPr>
            <a:xfrm>
              <a:off x="1880292" y="3748783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1F1BA591-09A8-42FB-A546-1A7C1D1E3639}"/>
                </a:ext>
              </a:extLst>
            </p:cNvPr>
            <p:cNvSpPr/>
            <p:nvPr/>
          </p:nvSpPr>
          <p:spPr>
            <a:xfrm>
              <a:off x="2172900" y="2578351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2E03CD74-7D70-4372-8EDA-AB86E9C1F0B1}"/>
                </a:ext>
              </a:extLst>
            </p:cNvPr>
            <p:cNvSpPr/>
            <p:nvPr/>
          </p:nvSpPr>
          <p:spPr>
            <a:xfrm>
              <a:off x="2172900" y="2870959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D270FEEA-E8A3-458B-BAAA-9A4084CCC0F2}"/>
                </a:ext>
              </a:extLst>
            </p:cNvPr>
            <p:cNvSpPr/>
            <p:nvPr/>
          </p:nvSpPr>
          <p:spPr>
            <a:xfrm>
              <a:off x="2172900" y="3163567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8743EA8-D8F4-4CE3-82A9-B1CBF460C88A}"/>
                </a:ext>
              </a:extLst>
            </p:cNvPr>
            <p:cNvSpPr/>
            <p:nvPr/>
          </p:nvSpPr>
          <p:spPr>
            <a:xfrm>
              <a:off x="2172900" y="3456175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3FCBE2D7-7816-43D9-95D8-39652B766C7A}"/>
                </a:ext>
              </a:extLst>
            </p:cNvPr>
            <p:cNvSpPr/>
            <p:nvPr/>
          </p:nvSpPr>
          <p:spPr>
            <a:xfrm>
              <a:off x="2172900" y="3748783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301F317-CD8F-4E47-B540-172731D9F2DF}"/>
                </a:ext>
              </a:extLst>
            </p:cNvPr>
            <p:cNvSpPr/>
            <p:nvPr/>
          </p:nvSpPr>
          <p:spPr>
            <a:xfrm>
              <a:off x="2465508" y="2578351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B1B5044C-850C-49EC-8D8F-AC5463567312}"/>
                </a:ext>
              </a:extLst>
            </p:cNvPr>
            <p:cNvSpPr/>
            <p:nvPr/>
          </p:nvSpPr>
          <p:spPr>
            <a:xfrm>
              <a:off x="2465508" y="2870959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D0EEA7B3-2A79-48CA-9F19-2FE631FB16B7}"/>
                </a:ext>
              </a:extLst>
            </p:cNvPr>
            <p:cNvSpPr/>
            <p:nvPr/>
          </p:nvSpPr>
          <p:spPr>
            <a:xfrm>
              <a:off x="2465508" y="3163567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FD2D773-C874-4BB2-9709-F89DE3D063E7}"/>
                </a:ext>
              </a:extLst>
            </p:cNvPr>
            <p:cNvSpPr/>
            <p:nvPr/>
          </p:nvSpPr>
          <p:spPr>
            <a:xfrm>
              <a:off x="2465508" y="3456175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1E8962D-E0F9-4A4C-A907-AD061A731CE7}"/>
                </a:ext>
              </a:extLst>
            </p:cNvPr>
            <p:cNvSpPr/>
            <p:nvPr/>
          </p:nvSpPr>
          <p:spPr>
            <a:xfrm>
              <a:off x="2465508" y="3748783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63B4BEB-E292-49F0-A3F8-2D863A050DF4}"/>
                </a:ext>
              </a:extLst>
            </p:cNvPr>
            <p:cNvSpPr/>
            <p:nvPr/>
          </p:nvSpPr>
          <p:spPr>
            <a:xfrm>
              <a:off x="2758116" y="2578351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3E011F3-EF12-4395-8B0F-6E0F8FF7C45B}"/>
                </a:ext>
              </a:extLst>
            </p:cNvPr>
            <p:cNvSpPr/>
            <p:nvPr/>
          </p:nvSpPr>
          <p:spPr>
            <a:xfrm>
              <a:off x="2758116" y="2870959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A64C8AB-FFC9-40F5-A1C8-4DA598BF5A94}"/>
                </a:ext>
              </a:extLst>
            </p:cNvPr>
            <p:cNvSpPr/>
            <p:nvPr/>
          </p:nvSpPr>
          <p:spPr>
            <a:xfrm>
              <a:off x="2758116" y="3163567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99042161-FF6B-41DF-BDFE-7B04E381DECA}"/>
                </a:ext>
              </a:extLst>
            </p:cNvPr>
            <p:cNvSpPr/>
            <p:nvPr/>
          </p:nvSpPr>
          <p:spPr>
            <a:xfrm>
              <a:off x="2758116" y="3456175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D5A95CC-CCA1-4C59-9312-FF9A65D713C9}"/>
                </a:ext>
              </a:extLst>
            </p:cNvPr>
            <p:cNvSpPr/>
            <p:nvPr/>
          </p:nvSpPr>
          <p:spPr>
            <a:xfrm>
              <a:off x="2758116" y="3748783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BEB11CCE-B702-40E8-82F6-181DA450EAA6}"/>
              </a:ext>
            </a:extLst>
          </p:cNvPr>
          <p:cNvGrpSpPr/>
          <p:nvPr/>
        </p:nvGrpSpPr>
        <p:grpSpPr>
          <a:xfrm>
            <a:off x="1587684" y="1993135"/>
            <a:ext cx="1463040" cy="292608"/>
            <a:chOff x="1587684" y="1993135"/>
            <a:chExt cx="1463040" cy="292608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48FF07E-A26C-4F35-AF65-FE1830A094FA}"/>
                </a:ext>
              </a:extLst>
            </p:cNvPr>
            <p:cNvSpPr/>
            <p:nvPr/>
          </p:nvSpPr>
          <p:spPr>
            <a:xfrm>
              <a:off x="1587684" y="1993135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317455AA-8E4A-4A9A-B719-778B14D07707}"/>
                </a:ext>
              </a:extLst>
            </p:cNvPr>
            <p:cNvSpPr/>
            <p:nvPr/>
          </p:nvSpPr>
          <p:spPr>
            <a:xfrm>
              <a:off x="1880292" y="1993135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43112509-D271-48DB-9C7E-4E41F7D37D92}"/>
                </a:ext>
              </a:extLst>
            </p:cNvPr>
            <p:cNvSpPr/>
            <p:nvPr/>
          </p:nvSpPr>
          <p:spPr>
            <a:xfrm>
              <a:off x="2172900" y="1993135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0A083849-4E85-460C-8510-CE51F5231929}"/>
                </a:ext>
              </a:extLst>
            </p:cNvPr>
            <p:cNvSpPr/>
            <p:nvPr/>
          </p:nvSpPr>
          <p:spPr>
            <a:xfrm>
              <a:off x="2465508" y="1993135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2ECCA495-CE62-40E3-B7FE-AFFB05329B6C}"/>
                </a:ext>
              </a:extLst>
            </p:cNvPr>
            <p:cNvSpPr/>
            <p:nvPr/>
          </p:nvSpPr>
          <p:spPr>
            <a:xfrm>
              <a:off x="2758116" y="1993135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A3A6C98-A500-425F-81A3-0ECA9DEA6C3B}"/>
                  </a:ext>
                </a:extLst>
              </p:cNvPr>
              <p:cNvSpPr txBox="1"/>
              <p:nvPr/>
            </p:nvSpPr>
            <p:spPr>
              <a:xfrm>
                <a:off x="428276" y="3155981"/>
                <a:ext cx="56316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A3A6C98-A500-425F-81A3-0ECA9DEA6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76" y="3155981"/>
                <a:ext cx="563167" cy="307777"/>
              </a:xfrm>
              <a:prstGeom prst="rect">
                <a:avLst/>
              </a:prstGeom>
              <a:blipFill>
                <a:blip r:embed="rId11"/>
                <a:stretch>
                  <a:fillRect l="-15054" t="-40000" r="-48387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01C2F5DF-5A70-4315-A7A8-11B96E569CE8}"/>
                  </a:ext>
                </a:extLst>
              </p:cNvPr>
              <p:cNvSpPr txBox="1"/>
              <p:nvPr/>
            </p:nvSpPr>
            <p:spPr>
              <a:xfrm>
                <a:off x="2218342" y="1685358"/>
                <a:ext cx="2017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01C2F5DF-5A70-4315-A7A8-11B96E569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342" y="1685358"/>
                <a:ext cx="201722" cy="307777"/>
              </a:xfrm>
              <a:prstGeom prst="rect">
                <a:avLst/>
              </a:prstGeom>
              <a:blipFill>
                <a:blip r:embed="rId12"/>
                <a:stretch>
                  <a:fillRect l="-27273" t="-37255" r="-96970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3A8F2A74-47BE-4603-A776-657D17A236B2}"/>
              </a:ext>
            </a:extLst>
          </p:cNvPr>
          <p:cNvCxnSpPr>
            <a:stCxn id="86" idx="3"/>
            <a:endCxn id="106" idx="1"/>
          </p:cNvCxnSpPr>
          <p:nvPr/>
        </p:nvCxnSpPr>
        <p:spPr>
          <a:xfrm>
            <a:off x="1295076" y="3017263"/>
            <a:ext cx="1170432" cy="0"/>
          </a:xfrm>
          <a:prstGeom prst="straightConnector1">
            <a:avLst/>
          </a:prstGeom>
          <a:ln w="38100">
            <a:solidFill>
              <a:srgbClr val="8C468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6877DF8A-0D94-4651-A8A4-420E5EA4FBF3}"/>
              </a:ext>
            </a:extLst>
          </p:cNvPr>
          <p:cNvCxnSpPr>
            <a:cxnSpLocks/>
            <a:stCxn id="118" idx="2"/>
            <a:endCxn id="106" idx="0"/>
          </p:cNvCxnSpPr>
          <p:nvPr/>
        </p:nvCxnSpPr>
        <p:spPr>
          <a:xfrm>
            <a:off x="2611812" y="2285743"/>
            <a:ext cx="0" cy="585216"/>
          </a:xfrm>
          <a:prstGeom prst="straightConnector1">
            <a:avLst/>
          </a:prstGeom>
          <a:ln w="38100">
            <a:solidFill>
              <a:srgbClr val="8C468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421F299E-9FA0-45E1-B188-BF1415C0C0AB}"/>
                  </a:ext>
                </a:extLst>
              </p:cNvPr>
              <p:cNvSpPr txBox="1"/>
              <p:nvPr/>
            </p:nvSpPr>
            <p:spPr>
              <a:xfrm>
                <a:off x="3102070" y="2931982"/>
                <a:ext cx="704552" cy="607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421F299E-9FA0-45E1-B188-BF1415C0C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070" y="2931982"/>
                <a:ext cx="704552" cy="6071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730B8F0E-63C3-45C9-B6A7-B334461B2189}"/>
              </a:ext>
            </a:extLst>
          </p:cNvPr>
          <p:cNvGrpSpPr/>
          <p:nvPr/>
        </p:nvGrpSpPr>
        <p:grpSpPr>
          <a:xfrm>
            <a:off x="8995729" y="4248011"/>
            <a:ext cx="1463040" cy="1463040"/>
            <a:chOff x="8115709" y="3901057"/>
            <a:chExt cx="1463040" cy="1463040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9D179593-A616-4DA0-8EBC-58B9052DC4AA}"/>
                </a:ext>
              </a:extLst>
            </p:cNvPr>
            <p:cNvSpPr/>
            <p:nvPr/>
          </p:nvSpPr>
          <p:spPr>
            <a:xfrm>
              <a:off x="8115709" y="3901057"/>
              <a:ext cx="292608" cy="292608"/>
            </a:xfrm>
            <a:prstGeom prst="rect">
              <a:avLst/>
            </a:prstGeom>
            <a:noFill/>
            <a:ln w="38100">
              <a:solidFill>
                <a:srgbClr val="CC7B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4EDD18EB-FD81-4EC2-9F98-B342B586B5D2}"/>
                </a:ext>
              </a:extLst>
            </p:cNvPr>
            <p:cNvSpPr/>
            <p:nvPr/>
          </p:nvSpPr>
          <p:spPr>
            <a:xfrm>
              <a:off x="8115709" y="4193665"/>
              <a:ext cx="292608" cy="292608"/>
            </a:xfrm>
            <a:prstGeom prst="rect">
              <a:avLst/>
            </a:prstGeom>
            <a:noFill/>
            <a:ln w="38100">
              <a:solidFill>
                <a:srgbClr val="CC7B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89B299EA-ACCE-4795-BCD9-7AAD1D0F42A4}"/>
                </a:ext>
              </a:extLst>
            </p:cNvPr>
            <p:cNvSpPr/>
            <p:nvPr/>
          </p:nvSpPr>
          <p:spPr>
            <a:xfrm>
              <a:off x="8115709" y="4486273"/>
              <a:ext cx="292608" cy="292608"/>
            </a:xfrm>
            <a:prstGeom prst="rect">
              <a:avLst/>
            </a:prstGeom>
            <a:noFill/>
            <a:ln w="38100">
              <a:solidFill>
                <a:srgbClr val="CC7B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50BD41D0-0219-412F-9724-0C6688E337ED}"/>
                </a:ext>
              </a:extLst>
            </p:cNvPr>
            <p:cNvSpPr/>
            <p:nvPr/>
          </p:nvSpPr>
          <p:spPr>
            <a:xfrm>
              <a:off x="8115709" y="4778881"/>
              <a:ext cx="292608" cy="292608"/>
            </a:xfrm>
            <a:prstGeom prst="rect">
              <a:avLst/>
            </a:prstGeom>
            <a:noFill/>
            <a:ln w="38100">
              <a:solidFill>
                <a:srgbClr val="CC7B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6916E46-85A7-4833-A004-18DB49BC1ECE}"/>
                </a:ext>
              </a:extLst>
            </p:cNvPr>
            <p:cNvSpPr/>
            <p:nvPr/>
          </p:nvSpPr>
          <p:spPr>
            <a:xfrm>
              <a:off x="8115709" y="5071489"/>
              <a:ext cx="292608" cy="292608"/>
            </a:xfrm>
            <a:prstGeom prst="rect">
              <a:avLst/>
            </a:prstGeom>
            <a:noFill/>
            <a:ln w="38100">
              <a:solidFill>
                <a:srgbClr val="CC7B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9A1AF32C-EEC2-4F97-8F5C-F347BD61DAC5}"/>
                </a:ext>
              </a:extLst>
            </p:cNvPr>
            <p:cNvSpPr/>
            <p:nvPr/>
          </p:nvSpPr>
          <p:spPr>
            <a:xfrm>
              <a:off x="8408317" y="3901057"/>
              <a:ext cx="292608" cy="292608"/>
            </a:xfrm>
            <a:prstGeom prst="rect">
              <a:avLst/>
            </a:prstGeom>
            <a:noFill/>
            <a:ln w="38100">
              <a:solidFill>
                <a:srgbClr val="CC7B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66F57B53-B674-4E4B-8966-3E6B1FDC9430}"/>
                </a:ext>
              </a:extLst>
            </p:cNvPr>
            <p:cNvSpPr/>
            <p:nvPr/>
          </p:nvSpPr>
          <p:spPr>
            <a:xfrm>
              <a:off x="8408317" y="4193665"/>
              <a:ext cx="292608" cy="292608"/>
            </a:xfrm>
            <a:prstGeom prst="rect">
              <a:avLst/>
            </a:prstGeom>
            <a:noFill/>
            <a:ln w="38100">
              <a:solidFill>
                <a:srgbClr val="CC7B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B920AB3C-221B-4058-BD6A-7E51C3F4DEC9}"/>
                </a:ext>
              </a:extLst>
            </p:cNvPr>
            <p:cNvSpPr/>
            <p:nvPr/>
          </p:nvSpPr>
          <p:spPr>
            <a:xfrm>
              <a:off x="8408317" y="4486273"/>
              <a:ext cx="292608" cy="292608"/>
            </a:xfrm>
            <a:prstGeom prst="rect">
              <a:avLst/>
            </a:prstGeom>
            <a:noFill/>
            <a:ln w="38100">
              <a:solidFill>
                <a:srgbClr val="CC7B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7DA63F39-448B-4789-A446-6D800D7BFBBA}"/>
                </a:ext>
              </a:extLst>
            </p:cNvPr>
            <p:cNvSpPr/>
            <p:nvPr/>
          </p:nvSpPr>
          <p:spPr>
            <a:xfrm>
              <a:off x="8408317" y="4778881"/>
              <a:ext cx="292608" cy="292608"/>
            </a:xfrm>
            <a:prstGeom prst="rect">
              <a:avLst/>
            </a:prstGeom>
            <a:noFill/>
            <a:ln w="38100">
              <a:solidFill>
                <a:srgbClr val="CC7B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4051BDDF-A574-4D6B-AB1D-970007936590}"/>
                </a:ext>
              </a:extLst>
            </p:cNvPr>
            <p:cNvSpPr/>
            <p:nvPr/>
          </p:nvSpPr>
          <p:spPr>
            <a:xfrm>
              <a:off x="8408317" y="5071489"/>
              <a:ext cx="292608" cy="292608"/>
            </a:xfrm>
            <a:prstGeom prst="rect">
              <a:avLst/>
            </a:prstGeom>
            <a:noFill/>
            <a:ln w="38100">
              <a:solidFill>
                <a:srgbClr val="CC7B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C7828C49-8847-4E39-AD7E-D14E0EEF0844}"/>
                </a:ext>
              </a:extLst>
            </p:cNvPr>
            <p:cNvSpPr/>
            <p:nvPr/>
          </p:nvSpPr>
          <p:spPr>
            <a:xfrm>
              <a:off x="8700925" y="3901057"/>
              <a:ext cx="292608" cy="292608"/>
            </a:xfrm>
            <a:prstGeom prst="rect">
              <a:avLst/>
            </a:prstGeom>
            <a:noFill/>
            <a:ln w="38100">
              <a:solidFill>
                <a:srgbClr val="CC7B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9B39BAFB-2F5E-43FA-9963-8028EE6F0DAE}"/>
                </a:ext>
              </a:extLst>
            </p:cNvPr>
            <p:cNvSpPr/>
            <p:nvPr/>
          </p:nvSpPr>
          <p:spPr>
            <a:xfrm>
              <a:off x="8700925" y="4193665"/>
              <a:ext cx="292608" cy="292608"/>
            </a:xfrm>
            <a:prstGeom prst="rect">
              <a:avLst/>
            </a:prstGeom>
            <a:noFill/>
            <a:ln w="38100">
              <a:solidFill>
                <a:srgbClr val="CC7B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FAED3464-55BD-4ACB-89C0-63F79AB458A9}"/>
                </a:ext>
              </a:extLst>
            </p:cNvPr>
            <p:cNvSpPr/>
            <p:nvPr/>
          </p:nvSpPr>
          <p:spPr>
            <a:xfrm>
              <a:off x="8700925" y="4486273"/>
              <a:ext cx="292608" cy="292608"/>
            </a:xfrm>
            <a:prstGeom prst="rect">
              <a:avLst/>
            </a:prstGeom>
            <a:noFill/>
            <a:ln w="38100">
              <a:solidFill>
                <a:srgbClr val="CC7B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665ECB88-FE83-4D6D-8162-ABF2328D73F4}"/>
                </a:ext>
              </a:extLst>
            </p:cNvPr>
            <p:cNvSpPr/>
            <p:nvPr/>
          </p:nvSpPr>
          <p:spPr>
            <a:xfrm>
              <a:off x="8700925" y="4778881"/>
              <a:ext cx="292608" cy="292608"/>
            </a:xfrm>
            <a:prstGeom prst="rect">
              <a:avLst/>
            </a:prstGeom>
            <a:noFill/>
            <a:ln w="38100">
              <a:solidFill>
                <a:srgbClr val="CC7B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5745001-1999-4C59-808F-D96CFA4A604B}"/>
                </a:ext>
              </a:extLst>
            </p:cNvPr>
            <p:cNvSpPr/>
            <p:nvPr/>
          </p:nvSpPr>
          <p:spPr>
            <a:xfrm>
              <a:off x="8700925" y="5071489"/>
              <a:ext cx="292608" cy="292608"/>
            </a:xfrm>
            <a:prstGeom prst="rect">
              <a:avLst/>
            </a:prstGeom>
            <a:noFill/>
            <a:ln w="38100">
              <a:solidFill>
                <a:srgbClr val="CC7B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2F542796-CA63-4CFC-AFE5-46948696DAD1}"/>
                </a:ext>
              </a:extLst>
            </p:cNvPr>
            <p:cNvSpPr/>
            <p:nvPr/>
          </p:nvSpPr>
          <p:spPr>
            <a:xfrm>
              <a:off x="8993533" y="3901057"/>
              <a:ext cx="292608" cy="292608"/>
            </a:xfrm>
            <a:prstGeom prst="rect">
              <a:avLst/>
            </a:prstGeom>
            <a:noFill/>
            <a:ln w="38100">
              <a:solidFill>
                <a:srgbClr val="CC7B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37D9152-B5EA-47AC-92EB-9DA2870BB2DB}"/>
                </a:ext>
              </a:extLst>
            </p:cNvPr>
            <p:cNvSpPr/>
            <p:nvPr/>
          </p:nvSpPr>
          <p:spPr>
            <a:xfrm>
              <a:off x="8993533" y="4193665"/>
              <a:ext cx="292608" cy="292608"/>
            </a:xfrm>
            <a:prstGeom prst="rect">
              <a:avLst/>
            </a:prstGeom>
            <a:noFill/>
            <a:ln w="38100">
              <a:solidFill>
                <a:srgbClr val="CC7B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4E62EBC2-C411-4C62-9D28-4B27307EF47F}"/>
                </a:ext>
              </a:extLst>
            </p:cNvPr>
            <p:cNvSpPr/>
            <p:nvPr/>
          </p:nvSpPr>
          <p:spPr>
            <a:xfrm>
              <a:off x="8993533" y="4486273"/>
              <a:ext cx="292608" cy="292608"/>
            </a:xfrm>
            <a:prstGeom prst="rect">
              <a:avLst/>
            </a:prstGeom>
            <a:noFill/>
            <a:ln w="38100">
              <a:solidFill>
                <a:srgbClr val="CC7B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C4B1CD1D-C452-4243-AC27-A25E119BDE48}"/>
                </a:ext>
              </a:extLst>
            </p:cNvPr>
            <p:cNvSpPr/>
            <p:nvPr/>
          </p:nvSpPr>
          <p:spPr>
            <a:xfrm>
              <a:off x="8993533" y="4778881"/>
              <a:ext cx="292608" cy="292608"/>
            </a:xfrm>
            <a:prstGeom prst="rect">
              <a:avLst/>
            </a:prstGeom>
            <a:noFill/>
            <a:ln w="38100">
              <a:solidFill>
                <a:srgbClr val="CC7B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3B041B23-3552-4E44-824E-E23E606ED65C}"/>
                </a:ext>
              </a:extLst>
            </p:cNvPr>
            <p:cNvSpPr/>
            <p:nvPr/>
          </p:nvSpPr>
          <p:spPr>
            <a:xfrm>
              <a:off x="8993533" y="5071489"/>
              <a:ext cx="292608" cy="292608"/>
            </a:xfrm>
            <a:prstGeom prst="rect">
              <a:avLst/>
            </a:prstGeom>
            <a:noFill/>
            <a:ln w="38100">
              <a:solidFill>
                <a:srgbClr val="CC7B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E93B149E-80A3-4088-B93D-2A71F25CB184}"/>
                </a:ext>
              </a:extLst>
            </p:cNvPr>
            <p:cNvSpPr/>
            <p:nvPr/>
          </p:nvSpPr>
          <p:spPr>
            <a:xfrm>
              <a:off x="9286141" y="3901057"/>
              <a:ext cx="292608" cy="292608"/>
            </a:xfrm>
            <a:prstGeom prst="rect">
              <a:avLst/>
            </a:prstGeom>
            <a:noFill/>
            <a:ln w="38100">
              <a:solidFill>
                <a:srgbClr val="CC7B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92840EBC-6380-4B99-B410-0FE51C82FDF2}"/>
                </a:ext>
              </a:extLst>
            </p:cNvPr>
            <p:cNvSpPr/>
            <p:nvPr/>
          </p:nvSpPr>
          <p:spPr>
            <a:xfrm>
              <a:off x="9286141" y="4193665"/>
              <a:ext cx="292608" cy="292608"/>
            </a:xfrm>
            <a:prstGeom prst="rect">
              <a:avLst/>
            </a:prstGeom>
            <a:noFill/>
            <a:ln w="38100">
              <a:solidFill>
                <a:srgbClr val="CC7B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019F3850-943C-45A4-AB84-E97C2FCE58AB}"/>
                </a:ext>
              </a:extLst>
            </p:cNvPr>
            <p:cNvSpPr/>
            <p:nvPr/>
          </p:nvSpPr>
          <p:spPr>
            <a:xfrm>
              <a:off x="9286141" y="4486273"/>
              <a:ext cx="292608" cy="292608"/>
            </a:xfrm>
            <a:prstGeom prst="rect">
              <a:avLst/>
            </a:prstGeom>
            <a:noFill/>
            <a:ln w="38100">
              <a:solidFill>
                <a:srgbClr val="CC7B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8C912BC-8E53-4EFE-8062-3FF1433D3272}"/>
                </a:ext>
              </a:extLst>
            </p:cNvPr>
            <p:cNvSpPr/>
            <p:nvPr/>
          </p:nvSpPr>
          <p:spPr>
            <a:xfrm>
              <a:off x="9286141" y="4778881"/>
              <a:ext cx="292608" cy="292608"/>
            </a:xfrm>
            <a:prstGeom prst="rect">
              <a:avLst/>
            </a:prstGeom>
            <a:noFill/>
            <a:ln w="38100">
              <a:solidFill>
                <a:srgbClr val="CC7B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97142349-2D00-415B-87B6-27FECBF4CF8B}"/>
                </a:ext>
              </a:extLst>
            </p:cNvPr>
            <p:cNvSpPr/>
            <p:nvPr/>
          </p:nvSpPr>
          <p:spPr>
            <a:xfrm>
              <a:off x="9286141" y="5071489"/>
              <a:ext cx="292608" cy="292608"/>
            </a:xfrm>
            <a:prstGeom prst="rect">
              <a:avLst/>
            </a:prstGeom>
            <a:noFill/>
            <a:ln w="38100">
              <a:solidFill>
                <a:srgbClr val="CC7B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81B1F2-2C85-4DF0-A788-C8E400798EC1}"/>
              </a:ext>
            </a:extLst>
          </p:cNvPr>
          <p:cNvGrpSpPr/>
          <p:nvPr/>
        </p:nvGrpSpPr>
        <p:grpSpPr>
          <a:xfrm>
            <a:off x="6099862" y="4248011"/>
            <a:ext cx="1463040" cy="1463040"/>
            <a:chOff x="5189629" y="3913546"/>
            <a:chExt cx="1463040" cy="1463040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123FA459-89BD-409C-990D-9833ABD217FC}"/>
                </a:ext>
              </a:extLst>
            </p:cNvPr>
            <p:cNvSpPr/>
            <p:nvPr/>
          </p:nvSpPr>
          <p:spPr>
            <a:xfrm>
              <a:off x="5189629" y="3913546"/>
              <a:ext cx="292608" cy="292608"/>
            </a:xfrm>
            <a:prstGeom prst="rect">
              <a:avLst/>
            </a:prstGeom>
            <a:noFill/>
            <a:ln w="38100">
              <a:solidFill>
                <a:srgbClr val="F87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150A3A29-659C-4145-89E0-802146827C1C}"/>
                </a:ext>
              </a:extLst>
            </p:cNvPr>
            <p:cNvSpPr/>
            <p:nvPr/>
          </p:nvSpPr>
          <p:spPr>
            <a:xfrm>
              <a:off x="5189629" y="4206154"/>
              <a:ext cx="292608" cy="292608"/>
            </a:xfrm>
            <a:prstGeom prst="rect">
              <a:avLst/>
            </a:prstGeom>
            <a:noFill/>
            <a:ln w="38100">
              <a:solidFill>
                <a:srgbClr val="F87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02921FCD-D9E5-43A4-93CF-49131AEBD329}"/>
                </a:ext>
              </a:extLst>
            </p:cNvPr>
            <p:cNvSpPr/>
            <p:nvPr/>
          </p:nvSpPr>
          <p:spPr>
            <a:xfrm>
              <a:off x="5189629" y="4498762"/>
              <a:ext cx="292608" cy="292608"/>
            </a:xfrm>
            <a:prstGeom prst="rect">
              <a:avLst/>
            </a:prstGeom>
            <a:noFill/>
            <a:ln w="38100">
              <a:solidFill>
                <a:srgbClr val="F87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1330E020-E260-426F-82AE-838EB51DECFE}"/>
                </a:ext>
              </a:extLst>
            </p:cNvPr>
            <p:cNvSpPr/>
            <p:nvPr/>
          </p:nvSpPr>
          <p:spPr>
            <a:xfrm>
              <a:off x="5189629" y="4791370"/>
              <a:ext cx="292608" cy="292608"/>
            </a:xfrm>
            <a:prstGeom prst="rect">
              <a:avLst/>
            </a:prstGeom>
            <a:noFill/>
            <a:ln w="38100">
              <a:solidFill>
                <a:srgbClr val="F87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CFC6F7D3-1FED-4880-A8E8-8EA6353380AA}"/>
                </a:ext>
              </a:extLst>
            </p:cNvPr>
            <p:cNvSpPr/>
            <p:nvPr/>
          </p:nvSpPr>
          <p:spPr>
            <a:xfrm>
              <a:off x="5189629" y="5083978"/>
              <a:ext cx="292608" cy="292608"/>
            </a:xfrm>
            <a:prstGeom prst="rect">
              <a:avLst/>
            </a:prstGeom>
            <a:noFill/>
            <a:ln w="38100">
              <a:solidFill>
                <a:srgbClr val="F87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9E9708BE-23A8-482D-A09E-99D32D2D06A8}"/>
                </a:ext>
              </a:extLst>
            </p:cNvPr>
            <p:cNvSpPr/>
            <p:nvPr/>
          </p:nvSpPr>
          <p:spPr>
            <a:xfrm>
              <a:off x="5482237" y="3913546"/>
              <a:ext cx="292608" cy="292608"/>
            </a:xfrm>
            <a:prstGeom prst="rect">
              <a:avLst/>
            </a:prstGeom>
            <a:noFill/>
            <a:ln w="38100">
              <a:solidFill>
                <a:srgbClr val="F87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73D5E00E-880A-4D73-BC9E-D96ACF139922}"/>
                </a:ext>
              </a:extLst>
            </p:cNvPr>
            <p:cNvSpPr/>
            <p:nvPr/>
          </p:nvSpPr>
          <p:spPr>
            <a:xfrm>
              <a:off x="5482237" y="4206154"/>
              <a:ext cx="292608" cy="292608"/>
            </a:xfrm>
            <a:prstGeom prst="rect">
              <a:avLst/>
            </a:prstGeom>
            <a:noFill/>
            <a:ln w="38100">
              <a:solidFill>
                <a:srgbClr val="F87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A5C42016-9D44-47B6-8C91-A650E370CED9}"/>
                </a:ext>
              </a:extLst>
            </p:cNvPr>
            <p:cNvSpPr/>
            <p:nvPr/>
          </p:nvSpPr>
          <p:spPr>
            <a:xfrm>
              <a:off x="5482237" y="4498762"/>
              <a:ext cx="292608" cy="292608"/>
            </a:xfrm>
            <a:prstGeom prst="rect">
              <a:avLst/>
            </a:prstGeom>
            <a:noFill/>
            <a:ln w="38100">
              <a:solidFill>
                <a:srgbClr val="F87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ADFF34E1-BC77-4A64-883A-73AD46EB4F0B}"/>
                </a:ext>
              </a:extLst>
            </p:cNvPr>
            <p:cNvSpPr/>
            <p:nvPr/>
          </p:nvSpPr>
          <p:spPr>
            <a:xfrm>
              <a:off x="5482237" y="4791370"/>
              <a:ext cx="292608" cy="292608"/>
            </a:xfrm>
            <a:prstGeom prst="rect">
              <a:avLst/>
            </a:prstGeom>
            <a:noFill/>
            <a:ln w="38100">
              <a:solidFill>
                <a:srgbClr val="F87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23C3EBF6-44E0-4CF8-8F52-EF731575ECE5}"/>
                </a:ext>
              </a:extLst>
            </p:cNvPr>
            <p:cNvSpPr/>
            <p:nvPr/>
          </p:nvSpPr>
          <p:spPr>
            <a:xfrm>
              <a:off x="5482237" y="5083978"/>
              <a:ext cx="292608" cy="292608"/>
            </a:xfrm>
            <a:prstGeom prst="rect">
              <a:avLst/>
            </a:prstGeom>
            <a:noFill/>
            <a:ln w="38100">
              <a:solidFill>
                <a:srgbClr val="F87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46CF879-7A0F-4B86-B1C9-B8BE1012FA7F}"/>
                </a:ext>
              </a:extLst>
            </p:cNvPr>
            <p:cNvSpPr/>
            <p:nvPr/>
          </p:nvSpPr>
          <p:spPr>
            <a:xfrm>
              <a:off x="5774845" y="3913546"/>
              <a:ext cx="292608" cy="292608"/>
            </a:xfrm>
            <a:prstGeom prst="rect">
              <a:avLst/>
            </a:prstGeom>
            <a:noFill/>
            <a:ln w="38100">
              <a:solidFill>
                <a:srgbClr val="F87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221C272B-6937-456F-85E6-CAC03B6917EB}"/>
                </a:ext>
              </a:extLst>
            </p:cNvPr>
            <p:cNvSpPr/>
            <p:nvPr/>
          </p:nvSpPr>
          <p:spPr>
            <a:xfrm>
              <a:off x="5774845" y="4206154"/>
              <a:ext cx="292608" cy="292608"/>
            </a:xfrm>
            <a:prstGeom prst="rect">
              <a:avLst/>
            </a:prstGeom>
            <a:noFill/>
            <a:ln w="38100">
              <a:solidFill>
                <a:srgbClr val="F87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9C881C07-72FF-4668-8127-46FD0CFC7591}"/>
                </a:ext>
              </a:extLst>
            </p:cNvPr>
            <p:cNvSpPr/>
            <p:nvPr/>
          </p:nvSpPr>
          <p:spPr>
            <a:xfrm>
              <a:off x="5774845" y="4498762"/>
              <a:ext cx="292608" cy="292608"/>
            </a:xfrm>
            <a:prstGeom prst="rect">
              <a:avLst/>
            </a:prstGeom>
            <a:noFill/>
            <a:ln w="38100">
              <a:solidFill>
                <a:srgbClr val="F87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270124B3-967E-437A-97B9-36FAF5A11557}"/>
                </a:ext>
              </a:extLst>
            </p:cNvPr>
            <p:cNvSpPr/>
            <p:nvPr/>
          </p:nvSpPr>
          <p:spPr>
            <a:xfrm>
              <a:off x="5774845" y="4791370"/>
              <a:ext cx="292608" cy="292608"/>
            </a:xfrm>
            <a:prstGeom prst="rect">
              <a:avLst/>
            </a:prstGeom>
            <a:noFill/>
            <a:ln w="38100">
              <a:solidFill>
                <a:srgbClr val="F87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C515D361-E9CC-456A-91CC-43619C2BEFBD}"/>
                </a:ext>
              </a:extLst>
            </p:cNvPr>
            <p:cNvSpPr/>
            <p:nvPr/>
          </p:nvSpPr>
          <p:spPr>
            <a:xfrm>
              <a:off x="5774845" y="5083978"/>
              <a:ext cx="292608" cy="292608"/>
            </a:xfrm>
            <a:prstGeom prst="rect">
              <a:avLst/>
            </a:prstGeom>
            <a:noFill/>
            <a:ln w="38100">
              <a:solidFill>
                <a:srgbClr val="F87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69112A8E-E6FD-4313-91DD-28FE1606F21D}"/>
                </a:ext>
              </a:extLst>
            </p:cNvPr>
            <p:cNvSpPr/>
            <p:nvPr/>
          </p:nvSpPr>
          <p:spPr>
            <a:xfrm>
              <a:off x="6067453" y="3913546"/>
              <a:ext cx="292608" cy="292608"/>
            </a:xfrm>
            <a:prstGeom prst="rect">
              <a:avLst/>
            </a:prstGeom>
            <a:noFill/>
            <a:ln w="38100">
              <a:solidFill>
                <a:srgbClr val="F87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D4A3D84C-49D5-45B9-862C-E0A9A526061F}"/>
                </a:ext>
              </a:extLst>
            </p:cNvPr>
            <p:cNvSpPr/>
            <p:nvPr/>
          </p:nvSpPr>
          <p:spPr>
            <a:xfrm>
              <a:off x="6067453" y="4206154"/>
              <a:ext cx="292608" cy="292608"/>
            </a:xfrm>
            <a:prstGeom prst="rect">
              <a:avLst/>
            </a:prstGeom>
            <a:noFill/>
            <a:ln w="38100">
              <a:solidFill>
                <a:srgbClr val="F87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E6BF6B46-B1F3-4253-9766-548D1972434D}"/>
                </a:ext>
              </a:extLst>
            </p:cNvPr>
            <p:cNvSpPr/>
            <p:nvPr/>
          </p:nvSpPr>
          <p:spPr>
            <a:xfrm>
              <a:off x="6067453" y="4498762"/>
              <a:ext cx="292608" cy="292608"/>
            </a:xfrm>
            <a:prstGeom prst="rect">
              <a:avLst/>
            </a:prstGeom>
            <a:noFill/>
            <a:ln w="38100">
              <a:solidFill>
                <a:srgbClr val="F87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4B7D24FB-BC0B-4DE7-9967-E13B5231B5C9}"/>
                </a:ext>
              </a:extLst>
            </p:cNvPr>
            <p:cNvSpPr/>
            <p:nvPr/>
          </p:nvSpPr>
          <p:spPr>
            <a:xfrm>
              <a:off x="6067453" y="4791370"/>
              <a:ext cx="292608" cy="292608"/>
            </a:xfrm>
            <a:prstGeom prst="rect">
              <a:avLst/>
            </a:prstGeom>
            <a:noFill/>
            <a:ln w="38100">
              <a:solidFill>
                <a:srgbClr val="F87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DDAAF335-B180-4CA6-8E3D-95DFF3D7A933}"/>
                </a:ext>
              </a:extLst>
            </p:cNvPr>
            <p:cNvSpPr/>
            <p:nvPr/>
          </p:nvSpPr>
          <p:spPr>
            <a:xfrm>
              <a:off x="6067453" y="5083978"/>
              <a:ext cx="292608" cy="292608"/>
            </a:xfrm>
            <a:prstGeom prst="rect">
              <a:avLst/>
            </a:prstGeom>
            <a:noFill/>
            <a:ln w="38100">
              <a:solidFill>
                <a:srgbClr val="F87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21ADD4CF-F6EF-40AC-92B5-6E3FBAA9E456}"/>
                </a:ext>
              </a:extLst>
            </p:cNvPr>
            <p:cNvSpPr/>
            <p:nvPr/>
          </p:nvSpPr>
          <p:spPr>
            <a:xfrm>
              <a:off x="6360061" y="3913546"/>
              <a:ext cx="292608" cy="292608"/>
            </a:xfrm>
            <a:prstGeom prst="rect">
              <a:avLst/>
            </a:prstGeom>
            <a:noFill/>
            <a:ln w="38100">
              <a:solidFill>
                <a:srgbClr val="F87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06A53EB4-13A2-4FD8-AAB7-0180DF4144D6}"/>
                </a:ext>
              </a:extLst>
            </p:cNvPr>
            <p:cNvSpPr/>
            <p:nvPr/>
          </p:nvSpPr>
          <p:spPr>
            <a:xfrm>
              <a:off x="6360061" y="4206154"/>
              <a:ext cx="292608" cy="292608"/>
            </a:xfrm>
            <a:prstGeom prst="rect">
              <a:avLst/>
            </a:prstGeom>
            <a:noFill/>
            <a:ln w="38100">
              <a:solidFill>
                <a:srgbClr val="F87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794F9E16-6612-480A-832C-1D1F288C37A6}"/>
                </a:ext>
              </a:extLst>
            </p:cNvPr>
            <p:cNvSpPr/>
            <p:nvPr/>
          </p:nvSpPr>
          <p:spPr>
            <a:xfrm>
              <a:off x="6360061" y="4498762"/>
              <a:ext cx="292608" cy="292608"/>
            </a:xfrm>
            <a:prstGeom prst="rect">
              <a:avLst/>
            </a:prstGeom>
            <a:noFill/>
            <a:ln w="38100">
              <a:solidFill>
                <a:srgbClr val="F87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93F5EEC6-DCF2-407B-AEB2-429240420990}"/>
                </a:ext>
              </a:extLst>
            </p:cNvPr>
            <p:cNvSpPr/>
            <p:nvPr/>
          </p:nvSpPr>
          <p:spPr>
            <a:xfrm>
              <a:off x="6360061" y="4791370"/>
              <a:ext cx="292608" cy="292608"/>
            </a:xfrm>
            <a:prstGeom prst="rect">
              <a:avLst/>
            </a:prstGeom>
            <a:noFill/>
            <a:ln w="38100">
              <a:solidFill>
                <a:srgbClr val="F87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96802A4E-7353-4231-B0D4-804C1F3DC787}"/>
                </a:ext>
              </a:extLst>
            </p:cNvPr>
            <p:cNvSpPr/>
            <p:nvPr/>
          </p:nvSpPr>
          <p:spPr>
            <a:xfrm>
              <a:off x="6360061" y="5083978"/>
              <a:ext cx="292608" cy="292608"/>
            </a:xfrm>
            <a:prstGeom prst="rect">
              <a:avLst/>
            </a:prstGeom>
            <a:noFill/>
            <a:ln w="38100">
              <a:solidFill>
                <a:srgbClr val="F87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61EB171-345A-4414-8097-0B6D2CD1CA20}"/>
              </a:ext>
            </a:extLst>
          </p:cNvPr>
          <p:cNvGrpSpPr/>
          <p:nvPr/>
        </p:nvGrpSpPr>
        <p:grpSpPr>
          <a:xfrm>
            <a:off x="11023436" y="4248011"/>
            <a:ext cx="292608" cy="1463040"/>
            <a:chOff x="10619581" y="3901057"/>
            <a:chExt cx="292608" cy="1463040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69D42A32-816E-4F51-977C-D3C51FDF21DE}"/>
                </a:ext>
              </a:extLst>
            </p:cNvPr>
            <p:cNvSpPr/>
            <p:nvPr/>
          </p:nvSpPr>
          <p:spPr>
            <a:xfrm>
              <a:off x="10619581" y="3901057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B66F5D03-5CE7-4A53-B777-2A8C7F7600AD}"/>
                </a:ext>
              </a:extLst>
            </p:cNvPr>
            <p:cNvSpPr/>
            <p:nvPr/>
          </p:nvSpPr>
          <p:spPr>
            <a:xfrm>
              <a:off x="10619581" y="4193665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691D9EF9-4DFE-4F4B-AF34-B51F35C16804}"/>
                </a:ext>
              </a:extLst>
            </p:cNvPr>
            <p:cNvSpPr/>
            <p:nvPr/>
          </p:nvSpPr>
          <p:spPr>
            <a:xfrm>
              <a:off x="10619581" y="4486273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4A32609A-0E9F-479C-B09F-47118CA33415}"/>
                </a:ext>
              </a:extLst>
            </p:cNvPr>
            <p:cNvSpPr/>
            <p:nvPr/>
          </p:nvSpPr>
          <p:spPr>
            <a:xfrm>
              <a:off x="10619581" y="4778881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07965316-1D8C-4BCA-9AF5-7CEC49DF28DA}"/>
                </a:ext>
              </a:extLst>
            </p:cNvPr>
            <p:cNvSpPr/>
            <p:nvPr/>
          </p:nvSpPr>
          <p:spPr>
            <a:xfrm>
              <a:off x="10619581" y="5071489"/>
              <a:ext cx="292608" cy="29260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0" name="Multiplication Sign 179">
            <a:extLst>
              <a:ext uri="{FF2B5EF4-FFF2-40B4-BE49-F238E27FC236}">
                <a16:creationId xmlns:a16="http://schemas.microsoft.com/office/drawing/2014/main" id="{6B77EF50-6051-4840-9D0C-B8E50A10FD27}"/>
              </a:ext>
            </a:extLst>
          </p:cNvPr>
          <p:cNvSpPr/>
          <p:nvPr/>
        </p:nvSpPr>
        <p:spPr>
          <a:xfrm>
            <a:off x="10486432" y="4717922"/>
            <a:ext cx="509341" cy="523219"/>
          </a:xfrm>
          <a:prstGeom prst="mathMultiply">
            <a:avLst/>
          </a:prstGeom>
          <a:solidFill>
            <a:srgbClr val="A0A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Multiplication Sign 180">
            <a:extLst>
              <a:ext uri="{FF2B5EF4-FFF2-40B4-BE49-F238E27FC236}">
                <a16:creationId xmlns:a16="http://schemas.microsoft.com/office/drawing/2014/main" id="{00CA3AF2-4BB1-4EA0-8765-27FFF9C54908}"/>
              </a:ext>
            </a:extLst>
          </p:cNvPr>
          <p:cNvSpPr/>
          <p:nvPr/>
        </p:nvSpPr>
        <p:spPr>
          <a:xfrm>
            <a:off x="7590565" y="4717922"/>
            <a:ext cx="509341" cy="523219"/>
          </a:xfrm>
          <a:prstGeom prst="mathMultiply">
            <a:avLst/>
          </a:prstGeom>
          <a:solidFill>
            <a:srgbClr val="A0A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FF681B0-6D8A-4A09-B83F-2C0A0973BFB9}"/>
              </a:ext>
            </a:extLst>
          </p:cNvPr>
          <p:cNvCxnSpPr>
            <a:stCxn id="62" idx="2"/>
            <a:endCxn id="175" idx="0"/>
          </p:cNvCxnSpPr>
          <p:nvPr/>
        </p:nvCxnSpPr>
        <p:spPr>
          <a:xfrm>
            <a:off x="9863845" y="3072363"/>
            <a:ext cx="1305895" cy="1175648"/>
          </a:xfrm>
          <a:prstGeom prst="straightConnector1">
            <a:avLst/>
          </a:prstGeom>
          <a:ln w="38100">
            <a:solidFill>
              <a:srgbClr val="002A5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CD53DA16-3AD0-48E9-A8F8-74E04A6346D6}"/>
              </a:ext>
            </a:extLst>
          </p:cNvPr>
          <p:cNvCxnSpPr>
            <a:cxnSpLocks/>
            <a:stCxn id="84" idx="2"/>
            <a:endCxn id="135" idx="0"/>
          </p:cNvCxnSpPr>
          <p:nvPr/>
        </p:nvCxnSpPr>
        <p:spPr>
          <a:xfrm>
            <a:off x="9105952" y="3584913"/>
            <a:ext cx="621297" cy="663098"/>
          </a:xfrm>
          <a:prstGeom prst="straightConnector1">
            <a:avLst/>
          </a:prstGeom>
          <a:ln w="38100">
            <a:solidFill>
              <a:srgbClr val="CC7B0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33A94C0D-2108-4545-9FD9-203C414CA9E6}"/>
              </a:ext>
            </a:extLst>
          </p:cNvPr>
          <p:cNvCxnSpPr>
            <a:cxnSpLocks/>
            <a:stCxn id="83" idx="2"/>
            <a:endCxn id="160" idx="0"/>
          </p:cNvCxnSpPr>
          <p:nvPr/>
        </p:nvCxnSpPr>
        <p:spPr>
          <a:xfrm flipH="1">
            <a:off x="6831382" y="3584913"/>
            <a:ext cx="641769" cy="663098"/>
          </a:xfrm>
          <a:prstGeom prst="straightConnector1">
            <a:avLst/>
          </a:prstGeom>
          <a:ln w="38100">
            <a:solidFill>
              <a:srgbClr val="F87728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FD22E2F6-DD54-47EF-AFFE-9C684E49713D}"/>
              </a:ext>
            </a:extLst>
          </p:cNvPr>
          <p:cNvCxnSpPr>
            <a:cxnSpLocks/>
            <a:stCxn id="203" idx="0"/>
            <a:endCxn id="55" idx="2"/>
          </p:cNvCxnSpPr>
          <p:nvPr/>
        </p:nvCxnSpPr>
        <p:spPr>
          <a:xfrm flipH="1" flipV="1">
            <a:off x="8259132" y="3072304"/>
            <a:ext cx="14741" cy="1175707"/>
          </a:xfrm>
          <a:prstGeom prst="straightConnector1">
            <a:avLst/>
          </a:prstGeom>
          <a:ln w="38100">
            <a:solidFill>
              <a:srgbClr val="20908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EEAFCA89-04E4-43D3-B84A-31BAFA549E73}"/>
              </a:ext>
            </a:extLst>
          </p:cNvPr>
          <p:cNvCxnSpPr>
            <a:cxnSpLocks/>
            <a:stCxn id="210" idx="0"/>
            <a:endCxn id="40" idx="2"/>
          </p:cNvCxnSpPr>
          <p:nvPr/>
        </p:nvCxnSpPr>
        <p:spPr>
          <a:xfrm flipV="1">
            <a:off x="5378006" y="3072304"/>
            <a:ext cx="1274935" cy="1175707"/>
          </a:xfrm>
          <a:prstGeom prst="straightConnector1">
            <a:avLst/>
          </a:prstGeom>
          <a:ln w="38100">
            <a:solidFill>
              <a:srgbClr val="8C468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angle 197">
            <a:extLst>
              <a:ext uri="{FF2B5EF4-FFF2-40B4-BE49-F238E27FC236}">
                <a16:creationId xmlns:a16="http://schemas.microsoft.com/office/drawing/2014/main" id="{AB998417-1230-448C-AB35-D727433636B4}"/>
              </a:ext>
            </a:extLst>
          </p:cNvPr>
          <p:cNvSpPr/>
          <p:nvPr/>
        </p:nvSpPr>
        <p:spPr>
          <a:xfrm>
            <a:off x="1002282" y="2870959"/>
            <a:ext cx="292608" cy="292608"/>
          </a:xfrm>
          <a:prstGeom prst="rect">
            <a:avLst/>
          </a:prstGeom>
          <a:solidFill>
            <a:srgbClr val="8C46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556FBC14-83E8-45C6-80CF-D04FDAD51547}"/>
              </a:ext>
            </a:extLst>
          </p:cNvPr>
          <p:cNvSpPr/>
          <p:nvPr/>
        </p:nvSpPr>
        <p:spPr>
          <a:xfrm>
            <a:off x="2467184" y="1993135"/>
            <a:ext cx="292608" cy="292608"/>
          </a:xfrm>
          <a:prstGeom prst="rect">
            <a:avLst/>
          </a:prstGeom>
          <a:solidFill>
            <a:srgbClr val="8C46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CF7A4A03-F111-4AFD-800B-D9568FB68359}"/>
              </a:ext>
            </a:extLst>
          </p:cNvPr>
          <p:cNvSpPr/>
          <p:nvPr/>
        </p:nvSpPr>
        <p:spPr>
          <a:xfrm>
            <a:off x="2468065" y="2870959"/>
            <a:ext cx="292608" cy="292608"/>
          </a:xfrm>
          <a:prstGeom prst="rect">
            <a:avLst/>
          </a:prstGeom>
          <a:solidFill>
            <a:srgbClr val="8C46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D0619E7B-EB7E-47C4-AD43-57417D8B0C10}"/>
              </a:ext>
            </a:extLst>
          </p:cNvPr>
          <p:cNvGrpSpPr/>
          <p:nvPr/>
        </p:nvGrpSpPr>
        <p:grpSpPr>
          <a:xfrm>
            <a:off x="8127569" y="4248011"/>
            <a:ext cx="292608" cy="1463040"/>
            <a:chOff x="10619581" y="3901057"/>
            <a:chExt cx="292608" cy="1463040"/>
          </a:xfrm>
        </p:grpSpPr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6FA1A230-1C8E-4116-A6E4-DC2458208AB0}"/>
                </a:ext>
              </a:extLst>
            </p:cNvPr>
            <p:cNvSpPr/>
            <p:nvPr/>
          </p:nvSpPr>
          <p:spPr>
            <a:xfrm>
              <a:off x="10619581" y="3901057"/>
              <a:ext cx="292608" cy="292608"/>
            </a:xfrm>
            <a:prstGeom prst="rect">
              <a:avLst/>
            </a:prstGeom>
            <a:noFill/>
            <a:ln w="38100">
              <a:solidFill>
                <a:srgbClr val="2090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4EBBB1E9-5462-426D-B181-2BF8E53C52EF}"/>
                </a:ext>
              </a:extLst>
            </p:cNvPr>
            <p:cNvSpPr/>
            <p:nvPr/>
          </p:nvSpPr>
          <p:spPr>
            <a:xfrm>
              <a:off x="10619581" y="4193665"/>
              <a:ext cx="292608" cy="292608"/>
            </a:xfrm>
            <a:prstGeom prst="rect">
              <a:avLst/>
            </a:prstGeom>
            <a:noFill/>
            <a:ln w="38100">
              <a:solidFill>
                <a:srgbClr val="2090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EEFCD76C-24AC-4D00-81AD-144AF88DAAD5}"/>
                </a:ext>
              </a:extLst>
            </p:cNvPr>
            <p:cNvSpPr/>
            <p:nvPr/>
          </p:nvSpPr>
          <p:spPr>
            <a:xfrm>
              <a:off x="10619581" y="4486273"/>
              <a:ext cx="292608" cy="292608"/>
            </a:xfrm>
            <a:prstGeom prst="rect">
              <a:avLst/>
            </a:prstGeom>
            <a:noFill/>
            <a:ln w="38100">
              <a:solidFill>
                <a:srgbClr val="2090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646DB41F-3453-4507-81C0-44E535BA75AF}"/>
                </a:ext>
              </a:extLst>
            </p:cNvPr>
            <p:cNvSpPr/>
            <p:nvPr/>
          </p:nvSpPr>
          <p:spPr>
            <a:xfrm>
              <a:off x="10619581" y="4778881"/>
              <a:ext cx="292608" cy="292608"/>
            </a:xfrm>
            <a:prstGeom prst="rect">
              <a:avLst/>
            </a:prstGeom>
            <a:noFill/>
            <a:ln w="38100">
              <a:solidFill>
                <a:srgbClr val="2090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8A59A87E-4522-4752-AC4A-4775BCDA18FF}"/>
                </a:ext>
              </a:extLst>
            </p:cNvPr>
            <p:cNvSpPr/>
            <p:nvPr/>
          </p:nvSpPr>
          <p:spPr>
            <a:xfrm>
              <a:off x="10619581" y="5071489"/>
              <a:ext cx="292608" cy="292608"/>
            </a:xfrm>
            <a:prstGeom prst="rect">
              <a:avLst/>
            </a:prstGeom>
            <a:noFill/>
            <a:ln w="38100">
              <a:solidFill>
                <a:srgbClr val="2090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8" name="Equals 207">
            <a:extLst>
              <a:ext uri="{FF2B5EF4-FFF2-40B4-BE49-F238E27FC236}">
                <a16:creationId xmlns:a16="http://schemas.microsoft.com/office/drawing/2014/main" id="{DC1D9818-D2B1-4109-B5A9-1ED32262E747}"/>
              </a:ext>
            </a:extLst>
          </p:cNvPr>
          <p:cNvSpPr/>
          <p:nvPr/>
        </p:nvSpPr>
        <p:spPr>
          <a:xfrm>
            <a:off x="8447840" y="4769339"/>
            <a:ext cx="520226" cy="420385"/>
          </a:xfrm>
          <a:prstGeom prst="mathEqual">
            <a:avLst/>
          </a:prstGeom>
          <a:solidFill>
            <a:srgbClr val="A0A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7F659815-DDE4-487C-A92C-2FE957FEE809}"/>
              </a:ext>
            </a:extLst>
          </p:cNvPr>
          <p:cNvGrpSpPr/>
          <p:nvPr/>
        </p:nvGrpSpPr>
        <p:grpSpPr>
          <a:xfrm>
            <a:off x="5231702" y="4248011"/>
            <a:ext cx="292608" cy="1463040"/>
            <a:chOff x="10619581" y="3901057"/>
            <a:chExt cx="292608" cy="1463040"/>
          </a:xfrm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17EC0D35-2016-4624-9757-6EB699010601}"/>
                </a:ext>
              </a:extLst>
            </p:cNvPr>
            <p:cNvSpPr/>
            <p:nvPr/>
          </p:nvSpPr>
          <p:spPr>
            <a:xfrm>
              <a:off x="10619581" y="3901057"/>
              <a:ext cx="292608" cy="292608"/>
            </a:xfrm>
            <a:prstGeom prst="rect">
              <a:avLst/>
            </a:prstGeom>
            <a:noFill/>
            <a:ln w="38100">
              <a:solidFill>
                <a:srgbClr val="8C4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B06FAE1E-A79E-461F-BF12-C862A59E8D2B}"/>
                </a:ext>
              </a:extLst>
            </p:cNvPr>
            <p:cNvSpPr/>
            <p:nvPr/>
          </p:nvSpPr>
          <p:spPr>
            <a:xfrm>
              <a:off x="10619581" y="4193665"/>
              <a:ext cx="292608" cy="292608"/>
            </a:xfrm>
            <a:prstGeom prst="rect">
              <a:avLst/>
            </a:prstGeom>
            <a:noFill/>
            <a:ln w="38100">
              <a:solidFill>
                <a:srgbClr val="8C4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BAA62B0C-A0B5-461E-B07B-072CD38CDF87}"/>
                </a:ext>
              </a:extLst>
            </p:cNvPr>
            <p:cNvSpPr/>
            <p:nvPr/>
          </p:nvSpPr>
          <p:spPr>
            <a:xfrm>
              <a:off x="10619581" y="4486273"/>
              <a:ext cx="292608" cy="292608"/>
            </a:xfrm>
            <a:prstGeom prst="rect">
              <a:avLst/>
            </a:prstGeom>
            <a:noFill/>
            <a:ln w="38100">
              <a:solidFill>
                <a:srgbClr val="8C4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6E1223EA-790F-4224-82AD-B20D7911918D}"/>
                </a:ext>
              </a:extLst>
            </p:cNvPr>
            <p:cNvSpPr/>
            <p:nvPr/>
          </p:nvSpPr>
          <p:spPr>
            <a:xfrm>
              <a:off x="10619581" y="4778881"/>
              <a:ext cx="292608" cy="292608"/>
            </a:xfrm>
            <a:prstGeom prst="rect">
              <a:avLst/>
            </a:prstGeom>
            <a:noFill/>
            <a:ln w="38100">
              <a:solidFill>
                <a:srgbClr val="8C4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67809732-242F-4EF0-94A4-CEFBA9E83CE5}"/>
                </a:ext>
              </a:extLst>
            </p:cNvPr>
            <p:cNvSpPr/>
            <p:nvPr/>
          </p:nvSpPr>
          <p:spPr>
            <a:xfrm>
              <a:off x="10619581" y="5071489"/>
              <a:ext cx="292608" cy="292608"/>
            </a:xfrm>
            <a:prstGeom prst="rect">
              <a:avLst/>
            </a:prstGeom>
            <a:noFill/>
            <a:ln w="38100">
              <a:solidFill>
                <a:srgbClr val="8C4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5" name="Equals 214">
            <a:extLst>
              <a:ext uri="{FF2B5EF4-FFF2-40B4-BE49-F238E27FC236}">
                <a16:creationId xmlns:a16="http://schemas.microsoft.com/office/drawing/2014/main" id="{9FD0600E-0B1A-4AE1-BB81-31F2F6D5F05B}"/>
              </a:ext>
            </a:extLst>
          </p:cNvPr>
          <p:cNvSpPr/>
          <p:nvPr/>
        </p:nvSpPr>
        <p:spPr>
          <a:xfrm>
            <a:off x="5551973" y="4769339"/>
            <a:ext cx="520226" cy="420385"/>
          </a:xfrm>
          <a:prstGeom prst="mathEqual">
            <a:avLst/>
          </a:prstGeom>
          <a:solidFill>
            <a:srgbClr val="A0A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613FBEDF-07CF-4351-9202-33C942D32276}"/>
              </a:ext>
            </a:extLst>
          </p:cNvPr>
          <p:cNvCxnSpPr>
            <a:stCxn id="205" idx="1"/>
            <a:endCxn id="212" idx="3"/>
          </p:cNvCxnSpPr>
          <p:nvPr/>
        </p:nvCxnSpPr>
        <p:spPr>
          <a:xfrm flipH="1">
            <a:off x="5524310" y="4979531"/>
            <a:ext cx="2603259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6065F53A-D132-4242-A3C3-78C493A39A97}"/>
              </a:ext>
            </a:extLst>
          </p:cNvPr>
          <p:cNvCxnSpPr>
            <a:cxnSpLocks/>
            <a:stCxn id="177" idx="1"/>
            <a:endCxn id="205" idx="3"/>
          </p:cNvCxnSpPr>
          <p:nvPr/>
        </p:nvCxnSpPr>
        <p:spPr>
          <a:xfrm flipH="1">
            <a:off x="8420177" y="4979531"/>
            <a:ext cx="2603259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4046C457-155D-4D29-8882-3A455E7694EB}"/>
              </a:ext>
            </a:extLst>
          </p:cNvPr>
          <p:cNvSpPr txBox="1"/>
          <p:nvPr/>
        </p:nvSpPr>
        <p:spPr>
          <a:xfrm>
            <a:off x="3179956" y="3942678"/>
            <a:ext cx="12592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Jacobian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56EC1A7C-0318-4489-BE50-361EC07E9A59}"/>
              </a:ext>
            </a:extLst>
          </p:cNvPr>
          <p:cNvCxnSpPr>
            <a:stCxn id="185" idx="0"/>
            <a:endCxn id="124" idx="2"/>
          </p:cNvCxnSpPr>
          <p:nvPr/>
        </p:nvCxnSpPr>
        <p:spPr>
          <a:xfrm rot="16200000" flipV="1">
            <a:off x="3430197" y="3563285"/>
            <a:ext cx="403542" cy="355243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99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000"/>
                            </p:stCondLst>
                            <p:childTnLst>
                              <p:par>
                                <p:cTn id="1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7500"/>
                            </p:stCondLst>
                            <p:childTnLst>
                              <p:par>
                                <p:cTn id="1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90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95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40" grpId="0"/>
      <p:bldP spid="45" grpId="0"/>
      <p:bldP spid="68" grpId="0" animBg="1"/>
      <p:bldP spid="49" grpId="0" animBg="1"/>
      <p:bldP spid="55" grpId="0"/>
      <p:bldP spid="56" grpId="0" animBg="1"/>
      <p:bldP spid="62" grpId="0"/>
      <p:bldP spid="80" grpId="0" animBg="1"/>
      <p:bldP spid="81" grpId="0"/>
      <p:bldP spid="83" grpId="0"/>
      <p:bldP spid="84" grpId="0"/>
      <p:bldP spid="120" grpId="0"/>
      <p:bldP spid="121" grpId="0"/>
      <p:bldP spid="124" grpId="0"/>
      <p:bldP spid="180" grpId="0" animBg="1"/>
      <p:bldP spid="180" grpId="1" animBg="1"/>
      <p:bldP spid="181" grpId="0" animBg="1"/>
      <p:bldP spid="181" grpId="1" animBg="1"/>
      <p:bldP spid="198" grpId="0" animBg="1"/>
      <p:bldP spid="200" grpId="0" animBg="1"/>
      <p:bldP spid="201" grpId="0" animBg="1"/>
      <p:bldP spid="208" grpId="0" animBg="1"/>
      <p:bldP spid="208" grpId="1" animBg="1"/>
      <p:bldP spid="215" grpId="0" animBg="1"/>
      <p:bldP spid="215" grpId="1" animBg="1"/>
      <p:bldP spid="1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D6E74-9D8C-42C2-808C-53AAD64BF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02A5C"/>
                </a:solidFill>
              </a:rPr>
              <a:t>Data Parallel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510E8-B911-44AA-999A-87341739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5</a:t>
            </a:fld>
            <a:endParaRPr lang="en-US" sz="1600" dirty="0"/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A2A3B75B-5A53-4D77-9690-368BB0E98057}"/>
              </a:ext>
            </a:extLst>
          </p:cNvPr>
          <p:cNvSpPr txBox="1">
            <a:spLocks/>
          </p:cNvSpPr>
          <p:nvPr/>
        </p:nvSpPr>
        <p:spPr>
          <a:xfrm>
            <a:off x="837608" y="3054647"/>
            <a:ext cx="5245099" cy="500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Conceptually </a:t>
            </a:r>
            <a:r>
              <a:rPr lang="en-US" b="1" dirty="0">
                <a:solidFill>
                  <a:srgbClr val="00823B"/>
                </a:solidFill>
              </a:rPr>
              <a:t>simple</a:t>
            </a:r>
            <a:r>
              <a:rPr lang="en-US" dirty="0"/>
              <a:t>, </a:t>
            </a:r>
            <a:r>
              <a:rPr lang="en-US" b="1" dirty="0">
                <a:solidFill>
                  <a:srgbClr val="00823B"/>
                </a:solidFill>
              </a:rPr>
              <a:t>widely used</a:t>
            </a:r>
            <a:r>
              <a:rPr lang="en-US" dirty="0"/>
              <a:t>. 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E57FEBC2-DD01-4943-A3AC-685534B7D4F6}"/>
              </a:ext>
            </a:extLst>
          </p:cNvPr>
          <p:cNvSpPr txBox="1">
            <a:spLocks/>
          </p:cNvSpPr>
          <p:nvPr/>
        </p:nvSpPr>
        <p:spPr>
          <a:xfrm>
            <a:off x="837608" y="3715769"/>
            <a:ext cx="5257800" cy="1201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Effectively increases the batch size: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FF0000"/>
                </a:solidFill>
              </a:rPr>
              <a:t>Generalization gap</a:t>
            </a:r>
            <a:r>
              <a:rPr lang="en-US" sz="2400" baseline="30000" dirty="0"/>
              <a:t>1</a:t>
            </a:r>
            <a:r>
              <a:rPr lang="en-US" sz="2400" dirty="0"/>
              <a:t> 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FF0000"/>
                </a:solidFill>
              </a:rPr>
              <a:t>Batch size scaling limit</a:t>
            </a:r>
            <a:r>
              <a:rPr lang="en-US" sz="2400" baseline="30000" dirty="0"/>
              <a:t>2</a:t>
            </a:r>
            <a:endParaRPr lang="en-US" sz="24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668ACCC-82D0-43E8-A58D-BAC75ECB2C6A}"/>
              </a:ext>
            </a:extLst>
          </p:cNvPr>
          <p:cNvSpPr txBox="1"/>
          <p:nvPr/>
        </p:nvSpPr>
        <p:spPr>
          <a:xfrm>
            <a:off x="0" y="6339712"/>
            <a:ext cx="11159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Keskar, Nitish Shirish et al. “On Large-Batch Training for Deep Learning: Generalization Gap and Sharp Minima.” ICLR (2017)</a:t>
            </a:r>
          </a:p>
          <a:p>
            <a:r>
              <a:rPr lang="en-US" sz="1400" baseline="30000" dirty="0"/>
              <a:t>2</a:t>
            </a:r>
            <a:r>
              <a:rPr lang="en-US" sz="1400" dirty="0"/>
              <a:t>Shallue, Christopher J. et al. “Measuring the Effects of Data Parallelism on Neural Network Training.” Journal of Machine Learning Research 20 (2019)</a:t>
            </a:r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88FC0C4B-2953-44F0-9D21-5F06300AD291}"/>
              </a:ext>
            </a:extLst>
          </p:cNvPr>
          <p:cNvSpPr txBox="1">
            <a:spLocks/>
          </p:cNvSpPr>
          <p:nvPr/>
        </p:nvSpPr>
        <p:spPr>
          <a:xfrm>
            <a:off x="837608" y="5078064"/>
            <a:ext cx="5257800" cy="10832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Constraint:</a:t>
            </a:r>
            <a:r>
              <a:rPr lang="en-US" dirty="0"/>
              <a:t> The model </a:t>
            </a:r>
            <a:r>
              <a:rPr lang="en-US" b="1" dirty="0">
                <a:solidFill>
                  <a:srgbClr val="FF0000"/>
                </a:solidFill>
              </a:rPr>
              <a:t>must</a:t>
            </a:r>
            <a:r>
              <a:rPr lang="en-US" dirty="0"/>
              <a:t> fit in one device.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D404F40C-AD4F-428B-B47A-F803D822CE58}"/>
              </a:ext>
            </a:extLst>
          </p:cNvPr>
          <p:cNvSpPr txBox="1">
            <a:spLocks/>
          </p:cNvSpPr>
          <p:nvPr/>
        </p:nvSpPr>
        <p:spPr>
          <a:xfrm>
            <a:off x="837608" y="1978859"/>
            <a:ext cx="5257800" cy="915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Respects BP’s strong sequential dependency.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9306243-C388-4AF2-9D2B-8A596FAE7F12}"/>
              </a:ext>
            </a:extLst>
          </p:cNvPr>
          <p:cNvGrpSpPr/>
          <p:nvPr/>
        </p:nvGrpSpPr>
        <p:grpSpPr>
          <a:xfrm>
            <a:off x="6802602" y="4047752"/>
            <a:ext cx="4981710" cy="484567"/>
            <a:chOff x="6962640" y="3533164"/>
            <a:chExt cx="4981710" cy="484567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2E41884-7069-427E-9FF8-C541234A81A9}"/>
                </a:ext>
              </a:extLst>
            </p:cNvPr>
            <p:cNvGrpSpPr/>
            <p:nvPr/>
          </p:nvGrpSpPr>
          <p:grpSpPr>
            <a:xfrm>
              <a:off x="6962640" y="3582713"/>
              <a:ext cx="3898521" cy="386881"/>
              <a:chOff x="4378480" y="2154244"/>
              <a:chExt cx="7678488" cy="721344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438A09E-FDAD-4D59-9B33-A0ED23CBED2D}"/>
                  </a:ext>
                </a:extLst>
              </p:cNvPr>
              <p:cNvSpPr/>
              <p:nvPr/>
            </p:nvSpPr>
            <p:spPr>
              <a:xfrm>
                <a:off x="5458414" y="2156874"/>
                <a:ext cx="746706" cy="71871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baseline="-25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BD687DB8-7CC3-4C88-B0FB-2D349E77C3F1}"/>
                      </a:ext>
                    </a:extLst>
                  </p:cNvPr>
                  <p:cNvSpPr txBox="1"/>
                  <p:nvPr/>
                </p:nvSpPr>
                <p:spPr>
                  <a:xfrm>
                    <a:off x="4378480" y="2245048"/>
                    <a:ext cx="454140" cy="5605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a14:m>
                    <a:r>
                      <a:rPr lang="en-US" sz="2000" baseline="-25000" dirty="0"/>
                      <a:t>4</a:t>
                    </a:r>
                  </a:p>
                </p:txBody>
              </p:sp>
            </mc:Choice>
            <mc:Fallback xmlns="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BD687DB8-7CC3-4C88-B0FB-2D349E77C3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78480" y="2245048"/>
                    <a:ext cx="454140" cy="56058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6842" t="-36735" r="-71053" b="-530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5B7F00BD-F2A6-4D07-AB78-16BA9C7C871C}"/>
                  </a:ext>
                </a:extLst>
              </p:cNvPr>
              <p:cNvCxnSpPr>
                <a:stCxn id="54" idx="3"/>
                <a:endCxn id="53" idx="1"/>
              </p:cNvCxnSpPr>
              <p:nvPr/>
            </p:nvCxnSpPr>
            <p:spPr>
              <a:xfrm flipV="1">
                <a:off x="4832620" y="2516231"/>
                <a:ext cx="625794" cy="910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73503FFF-CC38-492D-BE2B-B0058E4FDB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05120" y="2381756"/>
                <a:ext cx="868458" cy="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AF27F3EC-DD5C-411D-860A-FFE783DFC2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6150" y="2722414"/>
                <a:ext cx="868458" cy="1"/>
              </a:xfrm>
              <a:prstGeom prst="straightConnector1">
                <a:avLst/>
              </a:prstGeom>
              <a:ln w="38100">
                <a:solidFill>
                  <a:srgbClr val="8C468C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FF0D59C-D225-413E-83FC-BA1786A57A9C}"/>
                  </a:ext>
                </a:extLst>
              </p:cNvPr>
              <p:cNvSpPr/>
              <p:nvPr/>
            </p:nvSpPr>
            <p:spPr>
              <a:xfrm>
                <a:off x="7063866" y="2154244"/>
                <a:ext cx="746706" cy="71871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baseline="-25000" dirty="0"/>
              </a:p>
            </p:txBody>
          </p: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F911BF4F-F8EF-47ED-8ED0-7046209E79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1311" y="2381756"/>
                <a:ext cx="868458" cy="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46159A6D-3FAC-4F46-A2A6-6B9EB5B412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02341" y="2722414"/>
                <a:ext cx="868458" cy="1"/>
              </a:xfrm>
              <a:prstGeom prst="straightConnector1">
                <a:avLst/>
              </a:prstGeom>
              <a:ln w="38100">
                <a:solidFill>
                  <a:srgbClr val="20908C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401B078-0D5B-4CC2-9F92-C220D746EDF1}"/>
                  </a:ext>
                </a:extLst>
              </p:cNvPr>
              <p:cNvSpPr/>
              <p:nvPr/>
            </p:nvSpPr>
            <p:spPr>
              <a:xfrm>
                <a:off x="8669318" y="2156874"/>
                <a:ext cx="746706" cy="71871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 baseline="-25000" dirty="0"/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D2E27193-F0DF-4DF5-A59D-795B086EC1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6024" y="2381815"/>
                <a:ext cx="868458" cy="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833AFECE-79BE-4E2A-862C-5EF55F5B1B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07054" y="2722473"/>
                <a:ext cx="868458" cy="1"/>
              </a:xfrm>
              <a:prstGeom prst="straightConnector1">
                <a:avLst/>
              </a:prstGeom>
              <a:ln w="38100">
                <a:solidFill>
                  <a:srgbClr val="002A5C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A654276-A10E-4179-94B0-955A0ADFCBF0}"/>
                  </a:ext>
                </a:extLst>
              </p:cNvPr>
              <p:cNvSpPr/>
              <p:nvPr/>
            </p:nvSpPr>
            <p:spPr>
              <a:xfrm>
                <a:off x="10274031" y="2154244"/>
                <a:ext cx="746706" cy="71871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="1" baseline="-25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8F3352FA-F2A1-42B4-95A8-E33D8389927B}"/>
                      </a:ext>
                    </a:extLst>
                  </p:cNvPr>
                  <p:cNvSpPr txBox="1"/>
                  <p:nvPr/>
                </p:nvSpPr>
                <p:spPr>
                  <a:xfrm>
                    <a:off x="11709416" y="2247678"/>
                    <a:ext cx="347552" cy="5605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a14:m>
                    <a:r>
                      <a:rPr lang="en-US" sz="2000" baseline="-25000" dirty="0"/>
                      <a:t>4</a:t>
                    </a:r>
                  </a:p>
                </p:txBody>
              </p:sp>
            </mc:Choice>
            <mc:Fallback xmlns="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8F3352FA-F2A1-42B4-95A8-E33D838992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09416" y="2247678"/>
                    <a:ext cx="347552" cy="56058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51724" r="-62069" b="-5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681A74AD-2CE8-45E3-9867-65AF503C1472}"/>
                  </a:ext>
                </a:extLst>
              </p:cNvPr>
              <p:cNvCxnSpPr>
                <a:cxnSpLocks/>
                <a:stCxn id="64" idx="3"/>
                <a:endCxn id="65" idx="1"/>
              </p:cNvCxnSpPr>
              <p:nvPr/>
            </p:nvCxnSpPr>
            <p:spPr>
              <a:xfrm>
                <a:off x="11020735" y="2513601"/>
                <a:ext cx="688681" cy="1437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7" name="Picture 66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6D1BEF60-2E2E-480D-AE7E-7AA9262607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l="7912" t="26446" r="11775" b="25082"/>
            <a:stretch/>
          </p:blipFill>
          <p:spPr>
            <a:xfrm>
              <a:off x="10873861" y="3533164"/>
              <a:ext cx="1070489" cy="484567"/>
            </a:xfrm>
            <a:prstGeom prst="rect">
              <a:avLst/>
            </a:prstGeom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486403146">
                    <a:custGeom>
                      <a:avLst/>
                      <a:gdLst>
                        <a:gd name="connsiteX0" fmla="*/ 0 w 1070489"/>
                        <a:gd name="connsiteY0" fmla="*/ 0 h 484567"/>
                        <a:gd name="connsiteX1" fmla="*/ 545949 w 1070489"/>
                        <a:gd name="connsiteY1" fmla="*/ 0 h 484567"/>
                        <a:gd name="connsiteX2" fmla="*/ 1070489 w 1070489"/>
                        <a:gd name="connsiteY2" fmla="*/ 0 h 484567"/>
                        <a:gd name="connsiteX3" fmla="*/ 1070489 w 1070489"/>
                        <a:gd name="connsiteY3" fmla="*/ 484567 h 484567"/>
                        <a:gd name="connsiteX4" fmla="*/ 545949 w 1070489"/>
                        <a:gd name="connsiteY4" fmla="*/ 484567 h 484567"/>
                        <a:gd name="connsiteX5" fmla="*/ 0 w 1070489"/>
                        <a:gd name="connsiteY5" fmla="*/ 484567 h 484567"/>
                        <a:gd name="connsiteX6" fmla="*/ 0 w 1070489"/>
                        <a:gd name="connsiteY6" fmla="*/ 0 h 4845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70489" h="484567" fill="none" extrusionOk="0">
                          <a:moveTo>
                            <a:pt x="0" y="0"/>
                          </a:moveTo>
                          <a:cubicBezTo>
                            <a:pt x="147296" y="-9208"/>
                            <a:pt x="315713" y="25148"/>
                            <a:pt x="545949" y="0"/>
                          </a:cubicBezTo>
                          <a:cubicBezTo>
                            <a:pt x="776185" y="-25148"/>
                            <a:pt x="841559" y="20175"/>
                            <a:pt x="1070489" y="0"/>
                          </a:cubicBezTo>
                          <a:cubicBezTo>
                            <a:pt x="1106422" y="118960"/>
                            <a:pt x="1024097" y="247908"/>
                            <a:pt x="1070489" y="484567"/>
                          </a:cubicBezTo>
                          <a:cubicBezTo>
                            <a:pt x="922892" y="498107"/>
                            <a:pt x="699904" y="454399"/>
                            <a:pt x="545949" y="484567"/>
                          </a:cubicBezTo>
                          <a:cubicBezTo>
                            <a:pt x="391994" y="514735"/>
                            <a:pt x="110322" y="452811"/>
                            <a:pt x="0" y="484567"/>
                          </a:cubicBezTo>
                          <a:cubicBezTo>
                            <a:pt x="-48823" y="262267"/>
                            <a:pt x="42338" y="113587"/>
                            <a:pt x="0" y="0"/>
                          </a:cubicBezTo>
                          <a:close/>
                        </a:path>
                        <a:path w="1070489" h="484567" stroke="0" extrusionOk="0">
                          <a:moveTo>
                            <a:pt x="0" y="0"/>
                          </a:moveTo>
                          <a:cubicBezTo>
                            <a:pt x="134191" y="-47802"/>
                            <a:pt x="391201" y="9797"/>
                            <a:pt x="535245" y="0"/>
                          </a:cubicBezTo>
                          <a:cubicBezTo>
                            <a:pt x="679290" y="-9797"/>
                            <a:pt x="911721" y="53451"/>
                            <a:pt x="1070489" y="0"/>
                          </a:cubicBezTo>
                          <a:cubicBezTo>
                            <a:pt x="1074329" y="182840"/>
                            <a:pt x="1057377" y="295019"/>
                            <a:pt x="1070489" y="484567"/>
                          </a:cubicBezTo>
                          <a:cubicBezTo>
                            <a:pt x="842845" y="488483"/>
                            <a:pt x="712629" y="432736"/>
                            <a:pt x="556654" y="484567"/>
                          </a:cubicBezTo>
                          <a:cubicBezTo>
                            <a:pt x="400680" y="536398"/>
                            <a:pt x="171238" y="456728"/>
                            <a:pt x="0" y="484567"/>
                          </a:cubicBezTo>
                          <a:cubicBezTo>
                            <a:pt x="-21076" y="275465"/>
                            <a:pt x="7505" y="11164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A8AD46-80F5-4B5B-A668-506FB0415053}"/>
              </a:ext>
            </a:extLst>
          </p:cNvPr>
          <p:cNvGrpSpPr/>
          <p:nvPr/>
        </p:nvGrpSpPr>
        <p:grpSpPr>
          <a:xfrm>
            <a:off x="6802602" y="3253434"/>
            <a:ext cx="4981710" cy="484567"/>
            <a:chOff x="6962640" y="2859282"/>
            <a:chExt cx="4981710" cy="484567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1F52A19-7617-4FB6-A1FF-C8119F5B4D8C}"/>
                </a:ext>
              </a:extLst>
            </p:cNvPr>
            <p:cNvGrpSpPr/>
            <p:nvPr/>
          </p:nvGrpSpPr>
          <p:grpSpPr>
            <a:xfrm>
              <a:off x="6962640" y="2908831"/>
              <a:ext cx="3898521" cy="386881"/>
              <a:chOff x="4378480" y="2154244"/>
              <a:chExt cx="7678488" cy="721344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2094504-F36C-444F-B677-2CEA222729F9}"/>
                  </a:ext>
                </a:extLst>
              </p:cNvPr>
              <p:cNvSpPr/>
              <p:nvPr/>
            </p:nvSpPr>
            <p:spPr>
              <a:xfrm>
                <a:off x="5458414" y="2156874"/>
                <a:ext cx="746706" cy="71871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baseline="-25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2EED8007-9EE5-4022-ACAC-2CBE1C61DCE6}"/>
                      </a:ext>
                    </a:extLst>
                  </p:cNvPr>
                  <p:cNvSpPr txBox="1"/>
                  <p:nvPr/>
                </p:nvSpPr>
                <p:spPr>
                  <a:xfrm>
                    <a:off x="4378480" y="2245048"/>
                    <a:ext cx="454140" cy="5605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a14:m>
                    <a:r>
                      <a:rPr lang="en-US" sz="2000" baseline="-25000" dirty="0"/>
                      <a:t>3</a:t>
                    </a:r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2EED8007-9EE5-4022-ACAC-2CBE1C61DC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78480" y="2245048"/>
                    <a:ext cx="454140" cy="56058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36842" t="-38776" r="-71053" b="-510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0EEEDC59-74D3-46C8-8294-AE56AACDC4F0}"/>
                  </a:ext>
                </a:extLst>
              </p:cNvPr>
              <p:cNvCxnSpPr>
                <a:stCxn id="70" idx="3"/>
                <a:endCxn id="69" idx="1"/>
              </p:cNvCxnSpPr>
              <p:nvPr/>
            </p:nvCxnSpPr>
            <p:spPr>
              <a:xfrm flipV="1">
                <a:off x="4832620" y="2516231"/>
                <a:ext cx="625794" cy="910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E0B639F3-40B8-49E7-93F1-37E83DFD58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05120" y="2381756"/>
                <a:ext cx="868458" cy="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4D1E1102-BC86-46FE-A2DF-142EB04C6F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6150" y="2722414"/>
                <a:ext cx="868458" cy="1"/>
              </a:xfrm>
              <a:prstGeom prst="straightConnector1">
                <a:avLst/>
              </a:prstGeom>
              <a:ln w="38100">
                <a:solidFill>
                  <a:srgbClr val="8C468C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3491010-DA64-43F8-B381-7691E1BFE6AE}"/>
                  </a:ext>
                </a:extLst>
              </p:cNvPr>
              <p:cNvSpPr/>
              <p:nvPr/>
            </p:nvSpPr>
            <p:spPr>
              <a:xfrm>
                <a:off x="7063866" y="2154244"/>
                <a:ext cx="746706" cy="71871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baseline="-25000" dirty="0"/>
              </a:p>
            </p:txBody>
          </p: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93C1FE9A-3427-405E-945F-E4DB7452D1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1311" y="2381756"/>
                <a:ext cx="868458" cy="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DD116F27-BAE3-4F93-A0CC-815F0491D5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02341" y="2722414"/>
                <a:ext cx="868458" cy="1"/>
              </a:xfrm>
              <a:prstGeom prst="straightConnector1">
                <a:avLst/>
              </a:prstGeom>
              <a:ln w="38100">
                <a:solidFill>
                  <a:srgbClr val="20908C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B0F3E9C-C864-46E6-9F30-A88F64294F64}"/>
                  </a:ext>
                </a:extLst>
              </p:cNvPr>
              <p:cNvSpPr/>
              <p:nvPr/>
            </p:nvSpPr>
            <p:spPr>
              <a:xfrm>
                <a:off x="8669318" y="2156874"/>
                <a:ext cx="746706" cy="71871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 baseline="-25000" dirty="0"/>
              </a:p>
            </p:txBody>
          </p: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7CE5C691-4000-4A3F-B821-01C3D05345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6024" y="2381815"/>
                <a:ext cx="868458" cy="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E5284DF6-55CB-4B8F-A559-FB72CC3338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07054" y="2722473"/>
                <a:ext cx="868458" cy="1"/>
              </a:xfrm>
              <a:prstGeom prst="straightConnector1">
                <a:avLst/>
              </a:prstGeom>
              <a:ln w="38100">
                <a:solidFill>
                  <a:srgbClr val="002A5C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07F03A4E-0940-4F81-97F4-B13229F35F13}"/>
                  </a:ext>
                </a:extLst>
              </p:cNvPr>
              <p:cNvSpPr/>
              <p:nvPr/>
            </p:nvSpPr>
            <p:spPr>
              <a:xfrm>
                <a:off x="10274031" y="2154244"/>
                <a:ext cx="746706" cy="71871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="1" baseline="-25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7A65FDB3-292B-40D8-AE34-0049E03486A8}"/>
                      </a:ext>
                    </a:extLst>
                  </p:cNvPr>
                  <p:cNvSpPr txBox="1"/>
                  <p:nvPr/>
                </p:nvSpPr>
                <p:spPr>
                  <a:xfrm>
                    <a:off x="11709416" y="2247678"/>
                    <a:ext cx="347552" cy="5605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a14:m>
                    <a:r>
                      <a:rPr lang="en-US" sz="2000" baseline="-25000" dirty="0"/>
                      <a:t>3</a:t>
                    </a:r>
                  </a:p>
                </p:txBody>
              </p:sp>
            </mc:Choice>
            <mc:Fallback xmlns="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7A65FDB3-292B-40D8-AE34-0049E03486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09416" y="2247678"/>
                    <a:ext cx="347552" cy="56058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51724" r="-62069" b="-530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8D74283E-069C-471C-9109-13AB180BE6B9}"/>
                  </a:ext>
                </a:extLst>
              </p:cNvPr>
              <p:cNvCxnSpPr>
                <a:cxnSpLocks/>
                <a:stCxn id="82" idx="3"/>
                <a:endCxn id="83" idx="1"/>
              </p:cNvCxnSpPr>
              <p:nvPr/>
            </p:nvCxnSpPr>
            <p:spPr>
              <a:xfrm>
                <a:off x="11020735" y="2513601"/>
                <a:ext cx="688681" cy="1437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7" name="Picture 86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94B89386-1127-4EF2-8070-1834F8E1CD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l="7912" t="26446" r="11775" b="25082"/>
            <a:stretch/>
          </p:blipFill>
          <p:spPr>
            <a:xfrm>
              <a:off x="10873861" y="2859282"/>
              <a:ext cx="1070489" cy="484567"/>
            </a:xfrm>
            <a:prstGeom prst="rect">
              <a:avLst/>
            </a:prstGeom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486403146">
                    <a:custGeom>
                      <a:avLst/>
                      <a:gdLst>
                        <a:gd name="connsiteX0" fmla="*/ 0 w 1070489"/>
                        <a:gd name="connsiteY0" fmla="*/ 0 h 484567"/>
                        <a:gd name="connsiteX1" fmla="*/ 545949 w 1070489"/>
                        <a:gd name="connsiteY1" fmla="*/ 0 h 484567"/>
                        <a:gd name="connsiteX2" fmla="*/ 1070489 w 1070489"/>
                        <a:gd name="connsiteY2" fmla="*/ 0 h 484567"/>
                        <a:gd name="connsiteX3" fmla="*/ 1070489 w 1070489"/>
                        <a:gd name="connsiteY3" fmla="*/ 484567 h 484567"/>
                        <a:gd name="connsiteX4" fmla="*/ 545949 w 1070489"/>
                        <a:gd name="connsiteY4" fmla="*/ 484567 h 484567"/>
                        <a:gd name="connsiteX5" fmla="*/ 0 w 1070489"/>
                        <a:gd name="connsiteY5" fmla="*/ 484567 h 484567"/>
                        <a:gd name="connsiteX6" fmla="*/ 0 w 1070489"/>
                        <a:gd name="connsiteY6" fmla="*/ 0 h 4845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70489" h="484567" fill="none" extrusionOk="0">
                          <a:moveTo>
                            <a:pt x="0" y="0"/>
                          </a:moveTo>
                          <a:cubicBezTo>
                            <a:pt x="147296" y="-9208"/>
                            <a:pt x="315713" y="25148"/>
                            <a:pt x="545949" y="0"/>
                          </a:cubicBezTo>
                          <a:cubicBezTo>
                            <a:pt x="776185" y="-25148"/>
                            <a:pt x="841559" y="20175"/>
                            <a:pt x="1070489" y="0"/>
                          </a:cubicBezTo>
                          <a:cubicBezTo>
                            <a:pt x="1106422" y="118960"/>
                            <a:pt x="1024097" y="247908"/>
                            <a:pt x="1070489" y="484567"/>
                          </a:cubicBezTo>
                          <a:cubicBezTo>
                            <a:pt x="922892" y="498107"/>
                            <a:pt x="699904" y="454399"/>
                            <a:pt x="545949" y="484567"/>
                          </a:cubicBezTo>
                          <a:cubicBezTo>
                            <a:pt x="391994" y="514735"/>
                            <a:pt x="110322" y="452811"/>
                            <a:pt x="0" y="484567"/>
                          </a:cubicBezTo>
                          <a:cubicBezTo>
                            <a:pt x="-48823" y="262267"/>
                            <a:pt x="42338" y="113587"/>
                            <a:pt x="0" y="0"/>
                          </a:cubicBezTo>
                          <a:close/>
                        </a:path>
                        <a:path w="1070489" h="484567" stroke="0" extrusionOk="0">
                          <a:moveTo>
                            <a:pt x="0" y="0"/>
                          </a:moveTo>
                          <a:cubicBezTo>
                            <a:pt x="134191" y="-47802"/>
                            <a:pt x="391201" y="9797"/>
                            <a:pt x="535245" y="0"/>
                          </a:cubicBezTo>
                          <a:cubicBezTo>
                            <a:pt x="679290" y="-9797"/>
                            <a:pt x="911721" y="53451"/>
                            <a:pt x="1070489" y="0"/>
                          </a:cubicBezTo>
                          <a:cubicBezTo>
                            <a:pt x="1074329" y="182840"/>
                            <a:pt x="1057377" y="295019"/>
                            <a:pt x="1070489" y="484567"/>
                          </a:cubicBezTo>
                          <a:cubicBezTo>
                            <a:pt x="842845" y="488483"/>
                            <a:pt x="712629" y="432736"/>
                            <a:pt x="556654" y="484567"/>
                          </a:cubicBezTo>
                          <a:cubicBezTo>
                            <a:pt x="400680" y="536398"/>
                            <a:pt x="171238" y="456728"/>
                            <a:pt x="0" y="484567"/>
                          </a:cubicBezTo>
                          <a:cubicBezTo>
                            <a:pt x="-21076" y="275465"/>
                            <a:pt x="7505" y="11164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E3EAFD-80D5-4B7B-BF94-C7AD519A363D}"/>
              </a:ext>
            </a:extLst>
          </p:cNvPr>
          <p:cNvGrpSpPr/>
          <p:nvPr/>
        </p:nvGrpSpPr>
        <p:grpSpPr>
          <a:xfrm>
            <a:off x="6802602" y="2459116"/>
            <a:ext cx="4981710" cy="484567"/>
            <a:chOff x="6962640" y="2192878"/>
            <a:chExt cx="4981710" cy="484567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DA2B315-FB89-456D-B792-911816273D42}"/>
                </a:ext>
              </a:extLst>
            </p:cNvPr>
            <p:cNvGrpSpPr/>
            <p:nvPr/>
          </p:nvGrpSpPr>
          <p:grpSpPr>
            <a:xfrm>
              <a:off x="6962640" y="2242427"/>
              <a:ext cx="3898521" cy="386881"/>
              <a:chOff x="4378480" y="2154244"/>
              <a:chExt cx="7678488" cy="721344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1160A776-595A-4585-9656-2942D1585D81}"/>
                  </a:ext>
                </a:extLst>
              </p:cNvPr>
              <p:cNvSpPr/>
              <p:nvPr/>
            </p:nvSpPr>
            <p:spPr>
              <a:xfrm>
                <a:off x="5458414" y="2156874"/>
                <a:ext cx="746706" cy="71871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baseline="-25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D9388286-B68D-48F0-B660-A0D4E4CA3B98}"/>
                      </a:ext>
                    </a:extLst>
                  </p:cNvPr>
                  <p:cNvSpPr txBox="1"/>
                  <p:nvPr/>
                </p:nvSpPr>
                <p:spPr>
                  <a:xfrm>
                    <a:off x="4378480" y="2245048"/>
                    <a:ext cx="454140" cy="5605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a14:m>
                    <a:r>
                      <a:rPr lang="en-US" sz="2000" baseline="-25000" dirty="0"/>
                      <a:t>2</a:t>
                    </a:r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D9388286-B68D-48F0-B660-A0D4E4CA3B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78480" y="2245048"/>
                    <a:ext cx="454140" cy="56058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6842" t="-38776" r="-71053" b="-510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A0823989-3D12-4609-A991-16CF7183C284}"/>
                  </a:ext>
                </a:extLst>
              </p:cNvPr>
              <p:cNvCxnSpPr>
                <a:stCxn id="90" idx="3"/>
                <a:endCxn id="89" idx="1"/>
              </p:cNvCxnSpPr>
              <p:nvPr/>
            </p:nvCxnSpPr>
            <p:spPr>
              <a:xfrm flipV="1">
                <a:off x="4832620" y="2516231"/>
                <a:ext cx="625794" cy="910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CD22453E-DA46-4734-86D8-922EFC57EF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05120" y="2381756"/>
                <a:ext cx="868458" cy="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A4329E5D-2731-4AD5-835A-579A319D1C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6150" y="2722414"/>
                <a:ext cx="868458" cy="1"/>
              </a:xfrm>
              <a:prstGeom prst="straightConnector1">
                <a:avLst/>
              </a:prstGeom>
              <a:ln w="38100">
                <a:solidFill>
                  <a:srgbClr val="8C468C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A7B9EDE5-EBBD-4F09-88AF-A14383669E00}"/>
                  </a:ext>
                </a:extLst>
              </p:cNvPr>
              <p:cNvSpPr/>
              <p:nvPr/>
            </p:nvSpPr>
            <p:spPr>
              <a:xfrm>
                <a:off x="7063866" y="2154244"/>
                <a:ext cx="746706" cy="71871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baseline="-25000" dirty="0"/>
              </a:p>
            </p:txBody>
          </p: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3544D12E-B6F9-4FE3-BC89-9F347A8A23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1311" y="2381756"/>
                <a:ext cx="868458" cy="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7D5F5FF5-116E-4C46-A19D-6C6AC53FBF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02341" y="2722414"/>
                <a:ext cx="868458" cy="1"/>
              </a:xfrm>
              <a:prstGeom prst="straightConnector1">
                <a:avLst/>
              </a:prstGeom>
              <a:ln w="38100">
                <a:solidFill>
                  <a:srgbClr val="20908C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C9776585-CE1B-4898-8949-8B8E50EEADA6}"/>
                  </a:ext>
                </a:extLst>
              </p:cNvPr>
              <p:cNvSpPr/>
              <p:nvPr/>
            </p:nvSpPr>
            <p:spPr>
              <a:xfrm>
                <a:off x="8669318" y="2156874"/>
                <a:ext cx="746706" cy="71871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 baseline="-25000" dirty="0"/>
              </a:p>
            </p:txBody>
          </p: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6E9152E5-9479-4A06-AF38-4A8DAE7BA5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6024" y="2381815"/>
                <a:ext cx="868458" cy="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C4149C37-B99C-4591-8247-DFE7CA2C32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07054" y="2722473"/>
                <a:ext cx="868458" cy="1"/>
              </a:xfrm>
              <a:prstGeom prst="straightConnector1">
                <a:avLst/>
              </a:prstGeom>
              <a:ln w="38100">
                <a:solidFill>
                  <a:srgbClr val="002A5C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326F5287-30A9-4EF3-9A0D-9E659E1C9BAD}"/>
                  </a:ext>
                </a:extLst>
              </p:cNvPr>
              <p:cNvSpPr/>
              <p:nvPr/>
            </p:nvSpPr>
            <p:spPr>
              <a:xfrm>
                <a:off x="10274031" y="2154244"/>
                <a:ext cx="746706" cy="71871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="1" baseline="-25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E8C318E3-A307-47FD-B2F0-479C25487E97}"/>
                      </a:ext>
                    </a:extLst>
                  </p:cNvPr>
                  <p:cNvSpPr txBox="1"/>
                  <p:nvPr/>
                </p:nvSpPr>
                <p:spPr>
                  <a:xfrm>
                    <a:off x="11709416" y="2247678"/>
                    <a:ext cx="347552" cy="5605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a14:m>
                    <a:r>
                      <a:rPr lang="en-US" sz="2000" baseline="-25000" dirty="0"/>
                      <a:t>2</a:t>
                    </a:r>
                  </a:p>
                </p:txBody>
              </p:sp>
            </mc:Choice>
            <mc:Fallback xmlns="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E8C318E3-A307-47FD-B2F0-479C25487E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09416" y="2247678"/>
                    <a:ext cx="347552" cy="56058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51724" r="-62069" b="-510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6C8D38B1-276A-4910-AD25-6A7A02A93C36}"/>
                  </a:ext>
                </a:extLst>
              </p:cNvPr>
              <p:cNvCxnSpPr>
                <a:cxnSpLocks/>
                <a:stCxn id="100" idx="3"/>
                <a:endCxn id="101" idx="1"/>
              </p:cNvCxnSpPr>
              <p:nvPr/>
            </p:nvCxnSpPr>
            <p:spPr>
              <a:xfrm>
                <a:off x="11020737" y="2513601"/>
                <a:ext cx="688679" cy="1437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3" name="Picture 102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89D7A852-AC4E-4A12-B277-7B49765C3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l="7912" t="26446" r="11775" b="25082"/>
            <a:stretch/>
          </p:blipFill>
          <p:spPr>
            <a:xfrm>
              <a:off x="10873861" y="2192878"/>
              <a:ext cx="1070489" cy="484567"/>
            </a:xfrm>
            <a:prstGeom prst="rect">
              <a:avLst/>
            </a:prstGeom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486403146">
                    <a:custGeom>
                      <a:avLst/>
                      <a:gdLst>
                        <a:gd name="connsiteX0" fmla="*/ 0 w 1070489"/>
                        <a:gd name="connsiteY0" fmla="*/ 0 h 484567"/>
                        <a:gd name="connsiteX1" fmla="*/ 545949 w 1070489"/>
                        <a:gd name="connsiteY1" fmla="*/ 0 h 484567"/>
                        <a:gd name="connsiteX2" fmla="*/ 1070489 w 1070489"/>
                        <a:gd name="connsiteY2" fmla="*/ 0 h 484567"/>
                        <a:gd name="connsiteX3" fmla="*/ 1070489 w 1070489"/>
                        <a:gd name="connsiteY3" fmla="*/ 484567 h 484567"/>
                        <a:gd name="connsiteX4" fmla="*/ 545949 w 1070489"/>
                        <a:gd name="connsiteY4" fmla="*/ 484567 h 484567"/>
                        <a:gd name="connsiteX5" fmla="*/ 0 w 1070489"/>
                        <a:gd name="connsiteY5" fmla="*/ 484567 h 484567"/>
                        <a:gd name="connsiteX6" fmla="*/ 0 w 1070489"/>
                        <a:gd name="connsiteY6" fmla="*/ 0 h 4845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70489" h="484567" fill="none" extrusionOk="0">
                          <a:moveTo>
                            <a:pt x="0" y="0"/>
                          </a:moveTo>
                          <a:cubicBezTo>
                            <a:pt x="147296" y="-9208"/>
                            <a:pt x="315713" y="25148"/>
                            <a:pt x="545949" y="0"/>
                          </a:cubicBezTo>
                          <a:cubicBezTo>
                            <a:pt x="776185" y="-25148"/>
                            <a:pt x="841559" y="20175"/>
                            <a:pt x="1070489" y="0"/>
                          </a:cubicBezTo>
                          <a:cubicBezTo>
                            <a:pt x="1106422" y="118960"/>
                            <a:pt x="1024097" y="247908"/>
                            <a:pt x="1070489" y="484567"/>
                          </a:cubicBezTo>
                          <a:cubicBezTo>
                            <a:pt x="922892" y="498107"/>
                            <a:pt x="699904" y="454399"/>
                            <a:pt x="545949" y="484567"/>
                          </a:cubicBezTo>
                          <a:cubicBezTo>
                            <a:pt x="391994" y="514735"/>
                            <a:pt x="110322" y="452811"/>
                            <a:pt x="0" y="484567"/>
                          </a:cubicBezTo>
                          <a:cubicBezTo>
                            <a:pt x="-48823" y="262267"/>
                            <a:pt x="42338" y="113587"/>
                            <a:pt x="0" y="0"/>
                          </a:cubicBezTo>
                          <a:close/>
                        </a:path>
                        <a:path w="1070489" h="484567" stroke="0" extrusionOk="0">
                          <a:moveTo>
                            <a:pt x="0" y="0"/>
                          </a:moveTo>
                          <a:cubicBezTo>
                            <a:pt x="134191" y="-47802"/>
                            <a:pt x="391201" y="9797"/>
                            <a:pt x="535245" y="0"/>
                          </a:cubicBezTo>
                          <a:cubicBezTo>
                            <a:pt x="679290" y="-9797"/>
                            <a:pt x="911721" y="53451"/>
                            <a:pt x="1070489" y="0"/>
                          </a:cubicBezTo>
                          <a:cubicBezTo>
                            <a:pt x="1074329" y="182840"/>
                            <a:pt x="1057377" y="295019"/>
                            <a:pt x="1070489" y="484567"/>
                          </a:cubicBezTo>
                          <a:cubicBezTo>
                            <a:pt x="842845" y="488483"/>
                            <a:pt x="712629" y="432736"/>
                            <a:pt x="556654" y="484567"/>
                          </a:cubicBezTo>
                          <a:cubicBezTo>
                            <a:pt x="400680" y="536398"/>
                            <a:pt x="171238" y="456728"/>
                            <a:pt x="0" y="484567"/>
                          </a:cubicBezTo>
                          <a:cubicBezTo>
                            <a:pt x="-21076" y="275465"/>
                            <a:pt x="7505" y="11164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FBC1A6-F52E-46D0-97B0-762DC059CF30}"/>
              </a:ext>
            </a:extLst>
          </p:cNvPr>
          <p:cNvGrpSpPr/>
          <p:nvPr/>
        </p:nvGrpSpPr>
        <p:grpSpPr>
          <a:xfrm>
            <a:off x="6802602" y="1664798"/>
            <a:ext cx="4981710" cy="484567"/>
            <a:chOff x="6962640" y="1465018"/>
            <a:chExt cx="4981710" cy="484567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3D056F5-5672-4828-B09D-32AA65330381}"/>
                </a:ext>
              </a:extLst>
            </p:cNvPr>
            <p:cNvGrpSpPr/>
            <p:nvPr/>
          </p:nvGrpSpPr>
          <p:grpSpPr>
            <a:xfrm>
              <a:off x="6962640" y="1514567"/>
              <a:ext cx="3898521" cy="386881"/>
              <a:chOff x="4378480" y="2154244"/>
              <a:chExt cx="7678488" cy="721344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85CC2B21-A790-4C7A-94F1-C4799FA291B4}"/>
                  </a:ext>
                </a:extLst>
              </p:cNvPr>
              <p:cNvSpPr/>
              <p:nvPr/>
            </p:nvSpPr>
            <p:spPr>
              <a:xfrm>
                <a:off x="5458414" y="2156874"/>
                <a:ext cx="746706" cy="71871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baseline="-25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E6F37FEE-AFF9-4FF6-B27D-229F962EB9BD}"/>
                      </a:ext>
                    </a:extLst>
                  </p:cNvPr>
                  <p:cNvSpPr txBox="1"/>
                  <p:nvPr/>
                </p:nvSpPr>
                <p:spPr>
                  <a:xfrm>
                    <a:off x="4378480" y="2245048"/>
                    <a:ext cx="454140" cy="5605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a14:m>
                    <a:r>
                      <a:rPr lang="en-US" sz="2000" baseline="-25000" dirty="0"/>
                      <a:t>1</a:t>
                    </a:r>
                  </a:p>
                </p:txBody>
              </p:sp>
            </mc:Choice>
            <mc:Fallback xmlns=""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E6F37FEE-AFF9-4FF6-B27D-229F962EB9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78480" y="2245048"/>
                    <a:ext cx="454140" cy="56058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6842" t="-36000" r="-71053" b="-5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891E3222-C033-4C51-A06F-6D5D8804B6AC}"/>
                  </a:ext>
                </a:extLst>
              </p:cNvPr>
              <p:cNvCxnSpPr>
                <a:stCxn id="106" idx="3"/>
                <a:endCxn id="105" idx="1"/>
              </p:cNvCxnSpPr>
              <p:nvPr/>
            </p:nvCxnSpPr>
            <p:spPr>
              <a:xfrm flipV="1">
                <a:off x="4832620" y="2516231"/>
                <a:ext cx="625794" cy="910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15C4F51E-6DDB-4A53-B735-E49A8E1D59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05120" y="2381756"/>
                <a:ext cx="868458" cy="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24927C30-1EF2-4FDB-B5E5-A1B2E97F7B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6150" y="2722414"/>
                <a:ext cx="868458" cy="1"/>
              </a:xfrm>
              <a:prstGeom prst="straightConnector1">
                <a:avLst/>
              </a:prstGeom>
              <a:ln w="38100">
                <a:solidFill>
                  <a:srgbClr val="8C468C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C91EE87-5A17-4C38-92B2-4811BD9AA59F}"/>
                  </a:ext>
                </a:extLst>
              </p:cNvPr>
              <p:cNvSpPr/>
              <p:nvPr/>
            </p:nvSpPr>
            <p:spPr>
              <a:xfrm>
                <a:off x="7063866" y="2154244"/>
                <a:ext cx="746706" cy="71871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baseline="-25000" dirty="0"/>
              </a:p>
            </p:txBody>
          </p: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D89FF584-DB11-4943-B4B0-4000AB4865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1311" y="2381756"/>
                <a:ext cx="868458" cy="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B2C82CFA-C1C4-4C8C-A287-D0AA8B064A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02341" y="2722414"/>
                <a:ext cx="868458" cy="1"/>
              </a:xfrm>
              <a:prstGeom prst="straightConnector1">
                <a:avLst/>
              </a:prstGeom>
              <a:ln w="38100">
                <a:solidFill>
                  <a:srgbClr val="20908C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97EB60B-D64A-4AAF-8EE9-B69B5E1FF83C}"/>
                  </a:ext>
                </a:extLst>
              </p:cNvPr>
              <p:cNvSpPr/>
              <p:nvPr/>
            </p:nvSpPr>
            <p:spPr>
              <a:xfrm>
                <a:off x="8669318" y="2156874"/>
                <a:ext cx="746706" cy="71871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 baseline="-25000" dirty="0"/>
              </a:p>
            </p:txBody>
          </p: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96061C1A-0CA3-4637-B713-F78CA7E358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6024" y="2381815"/>
                <a:ext cx="868458" cy="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121715F1-656E-475D-ABF6-9CAB79755B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07054" y="2722473"/>
                <a:ext cx="868458" cy="1"/>
              </a:xfrm>
              <a:prstGeom prst="straightConnector1">
                <a:avLst/>
              </a:prstGeom>
              <a:ln w="38100">
                <a:solidFill>
                  <a:srgbClr val="002A5C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B5CBE389-B965-4643-BF19-7BC13A182574}"/>
                  </a:ext>
                </a:extLst>
              </p:cNvPr>
              <p:cNvSpPr/>
              <p:nvPr/>
            </p:nvSpPr>
            <p:spPr>
              <a:xfrm>
                <a:off x="10274031" y="2154244"/>
                <a:ext cx="746706" cy="71871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="1" baseline="-25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id="{0DA18356-9779-4F77-887B-B06FF4324B34}"/>
                      </a:ext>
                    </a:extLst>
                  </p:cNvPr>
                  <p:cNvSpPr txBox="1"/>
                  <p:nvPr/>
                </p:nvSpPr>
                <p:spPr>
                  <a:xfrm>
                    <a:off x="11709416" y="2247678"/>
                    <a:ext cx="347552" cy="5605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a14:m>
                    <a:r>
                      <a:rPr lang="en-US" sz="2000" baseline="-25000" dirty="0"/>
                      <a:t>1</a:t>
                    </a:r>
                  </a:p>
                </p:txBody>
              </p:sp>
            </mc:Choice>
            <mc:Fallback xmlns=""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id="{0DA18356-9779-4F77-887B-B06FF4324B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09416" y="2247678"/>
                    <a:ext cx="347552" cy="56058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51724" r="-62069" b="-5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84655898-7761-4BE0-8FE5-ACB3E4CD042D}"/>
                  </a:ext>
                </a:extLst>
              </p:cNvPr>
              <p:cNvCxnSpPr>
                <a:cxnSpLocks/>
                <a:stCxn id="116" idx="3"/>
                <a:endCxn id="117" idx="1"/>
              </p:cNvCxnSpPr>
              <p:nvPr/>
            </p:nvCxnSpPr>
            <p:spPr>
              <a:xfrm>
                <a:off x="11020735" y="2513601"/>
                <a:ext cx="688681" cy="1437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9" name="Picture 118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683940DC-FE34-4F1D-9EA1-A2530FE479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l="7912" t="26446" r="11775" b="25082"/>
            <a:stretch/>
          </p:blipFill>
          <p:spPr>
            <a:xfrm>
              <a:off x="10873861" y="1465018"/>
              <a:ext cx="1070489" cy="484567"/>
            </a:xfrm>
            <a:prstGeom prst="rect">
              <a:avLst/>
            </a:prstGeom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486403146">
                    <a:custGeom>
                      <a:avLst/>
                      <a:gdLst>
                        <a:gd name="connsiteX0" fmla="*/ 0 w 1070489"/>
                        <a:gd name="connsiteY0" fmla="*/ 0 h 484567"/>
                        <a:gd name="connsiteX1" fmla="*/ 545949 w 1070489"/>
                        <a:gd name="connsiteY1" fmla="*/ 0 h 484567"/>
                        <a:gd name="connsiteX2" fmla="*/ 1070489 w 1070489"/>
                        <a:gd name="connsiteY2" fmla="*/ 0 h 484567"/>
                        <a:gd name="connsiteX3" fmla="*/ 1070489 w 1070489"/>
                        <a:gd name="connsiteY3" fmla="*/ 484567 h 484567"/>
                        <a:gd name="connsiteX4" fmla="*/ 545949 w 1070489"/>
                        <a:gd name="connsiteY4" fmla="*/ 484567 h 484567"/>
                        <a:gd name="connsiteX5" fmla="*/ 0 w 1070489"/>
                        <a:gd name="connsiteY5" fmla="*/ 484567 h 484567"/>
                        <a:gd name="connsiteX6" fmla="*/ 0 w 1070489"/>
                        <a:gd name="connsiteY6" fmla="*/ 0 h 4845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70489" h="484567" fill="none" extrusionOk="0">
                          <a:moveTo>
                            <a:pt x="0" y="0"/>
                          </a:moveTo>
                          <a:cubicBezTo>
                            <a:pt x="147296" y="-9208"/>
                            <a:pt x="315713" y="25148"/>
                            <a:pt x="545949" y="0"/>
                          </a:cubicBezTo>
                          <a:cubicBezTo>
                            <a:pt x="776185" y="-25148"/>
                            <a:pt x="841559" y="20175"/>
                            <a:pt x="1070489" y="0"/>
                          </a:cubicBezTo>
                          <a:cubicBezTo>
                            <a:pt x="1106422" y="118960"/>
                            <a:pt x="1024097" y="247908"/>
                            <a:pt x="1070489" y="484567"/>
                          </a:cubicBezTo>
                          <a:cubicBezTo>
                            <a:pt x="922892" y="498107"/>
                            <a:pt x="699904" y="454399"/>
                            <a:pt x="545949" y="484567"/>
                          </a:cubicBezTo>
                          <a:cubicBezTo>
                            <a:pt x="391994" y="514735"/>
                            <a:pt x="110322" y="452811"/>
                            <a:pt x="0" y="484567"/>
                          </a:cubicBezTo>
                          <a:cubicBezTo>
                            <a:pt x="-48823" y="262267"/>
                            <a:pt x="42338" y="113587"/>
                            <a:pt x="0" y="0"/>
                          </a:cubicBezTo>
                          <a:close/>
                        </a:path>
                        <a:path w="1070489" h="484567" stroke="0" extrusionOk="0">
                          <a:moveTo>
                            <a:pt x="0" y="0"/>
                          </a:moveTo>
                          <a:cubicBezTo>
                            <a:pt x="134191" y="-47802"/>
                            <a:pt x="391201" y="9797"/>
                            <a:pt x="535245" y="0"/>
                          </a:cubicBezTo>
                          <a:cubicBezTo>
                            <a:pt x="679290" y="-9797"/>
                            <a:pt x="911721" y="53451"/>
                            <a:pt x="1070489" y="0"/>
                          </a:cubicBezTo>
                          <a:cubicBezTo>
                            <a:pt x="1074329" y="182840"/>
                            <a:pt x="1057377" y="295019"/>
                            <a:pt x="1070489" y="484567"/>
                          </a:cubicBezTo>
                          <a:cubicBezTo>
                            <a:pt x="842845" y="488483"/>
                            <a:pt x="712629" y="432736"/>
                            <a:pt x="556654" y="484567"/>
                          </a:cubicBezTo>
                          <a:cubicBezTo>
                            <a:pt x="400680" y="536398"/>
                            <a:pt x="171238" y="456728"/>
                            <a:pt x="0" y="484567"/>
                          </a:cubicBezTo>
                          <a:cubicBezTo>
                            <a:pt x="-21076" y="275465"/>
                            <a:pt x="7505" y="11164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EFEB009-70E3-4A57-9435-370639D79123}"/>
              </a:ext>
            </a:extLst>
          </p:cNvPr>
          <p:cNvGrpSpPr/>
          <p:nvPr/>
        </p:nvGrpSpPr>
        <p:grpSpPr>
          <a:xfrm>
            <a:off x="6802602" y="5287706"/>
            <a:ext cx="4981710" cy="484567"/>
            <a:chOff x="6962640" y="5373735"/>
            <a:chExt cx="4981710" cy="484567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32678A94-419C-45F8-B538-9E7CED304E1E}"/>
                </a:ext>
              </a:extLst>
            </p:cNvPr>
            <p:cNvGrpSpPr/>
            <p:nvPr/>
          </p:nvGrpSpPr>
          <p:grpSpPr>
            <a:xfrm>
              <a:off x="6962640" y="5423284"/>
              <a:ext cx="3850430" cy="386881"/>
              <a:chOff x="4378480" y="2154244"/>
              <a:chExt cx="7583768" cy="721344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77F2B47C-1AAE-4E71-B98B-BEBBC50D669D}"/>
                  </a:ext>
                </a:extLst>
              </p:cNvPr>
              <p:cNvSpPr/>
              <p:nvPr/>
            </p:nvSpPr>
            <p:spPr>
              <a:xfrm>
                <a:off x="5458414" y="2156874"/>
                <a:ext cx="746706" cy="71871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baseline="-25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4" name="TextBox 153">
                    <a:extLst>
                      <a:ext uri="{FF2B5EF4-FFF2-40B4-BE49-F238E27FC236}">
                        <a16:creationId xmlns:a16="http://schemas.microsoft.com/office/drawing/2014/main" id="{9825F9A2-4D1D-4AC4-AF55-CB2D1B900140}"/>
                      </a:ext>
                    </a:extLst>
                  </p:cNvPr>
                  <p:cNvSpPr txBox="1"/>
                  <p:nvPr/>
                </p:nvSpPr>
                <p:spPr>
                  <a:xfrm>
                    <a:off x="4378480" y="2245048"/>
                    <a:ext cx="359423" cy="5605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a14:m>
                    <a:r>
                      <a:rPr lang="en-US" sz="2000" baseline="-25000" dirty="0"/>
                      <a:t>i</a:t>
                    </a:r>
                  </a:p>
                </p:txBody>
              </p:sp>
            </mc:Choice>
            <mc:Fallback xmlns="">
              <p:sp>
                <p:nvSpPr>
                  <p:cNvPr id="154" name="TextBox 153">
                    <a:extLst>
                      <a:ext uri="{FF2B5EF4-FFF2-40B4-BE49-F238E27FC236}">
                        <a16:creationId xmlns:a16="http://schemas.microsoft.com/office/drawing/2014/main" id="{9825F9A2-4D1D-4AC4-AF55-CB2D1B90014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78480" y="2245048"/>
                    <a:ext cx="359423" cy="56058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46667" t="-38776" r="-90000" b="-510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5" name="Straight Arrow Connector 154">
                <a:extLst>
                  <a:ext uri="{FF2B5EF4-FFF2-40B4-BE49-F238E27FC236}">
                    <a16:creationId xmlns:a16="http://schemas.microsoft.com/office/drawing/2014/main" id="{791CE132-E794-4476-828F-8BFBF18DDFEE}"/>
                  </a:ext>
                </a:extLst>
              </p:cNvPr>
              <p:cNvCxnSpPr>
                <a:stCxn id="154" idx="3"/>
                <a:endCxn id="153" idx="1"/>
              </p:cNvCxnSpPr>
              <p:nvPr/>
            </p:nvCxnSpPr>
            <p:spPr>
              <a:xfrm flipV="1">
                <a:off x="4737903" y="2516231"/>
                <a:ext cx="720511" cy="910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1561399F-51CB-4AAA-9051-28B71E75AC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05120" y="2381756"/>
                <a:ext cx="868458" cy="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>
                <a:extLst>
                  <a:ext uri="{FF2B5EF4-FFF2-40B4-BE49-F238E27FC236}">
                    <a16:creationId xmlns:a16="http://schemas.microsoft.com/office/drawing/2014/main" id="{5A71FEC4-0196-4D9B-A61A-A4C02D494D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6150" y="2722414"/>
                <a:ext cx="868458" cy="1"/>
              </a:xfrm>
              <a:prstGeom prst="straightConnector1">
                <a:avLst/>
              </a:prstGeom>
              <a:ln w="38100">
                <a:solidFill>
                  <a:srgbClr val="8C468C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06AC27D5-E6C7-43D1-BFB3-9F0B45896CDA}"/>
                  </a:ext>
                </a:extLst>
              </p:cNvPr>
              <p:cNvSpPr/>
              <p:nvPr/>
            </p:nvSpPr>
            <p:spPr>
              <a:xfrm>
                <a:off x="7063866" y="2154244"/>
                <a:ext cx="746706" cy="71871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baseline="-25000" dirty="0"/>
              </a:p>
            </p:txBody>
          </p:sp>
          <p:cxnSp>
            <p:nvCxnSpPr>
              <p:cNvPr id="159" name="Straight Arrow Connector 158">
                <a:extLst>
                  <a:ext uri="{FF2B5EF4-FFF2-40B4-BE49-F238E27FC236}">
                    <a16:creationId xmlns:a16="http://schemas.microsoft.com/office/drawing/2014/main" id="{593A72A1-26ED-4245-9F37-A1750F0457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1311" y="2381756"/>
                <a:ext cx="868458" cy="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>
                <a:extLst>
                  <a:ext uri="{FF2B5EF4-FFF2-40B4-BE49-F238E27FC236}">
                    <a16:creationId xmlns:a16="http://schemas.microsoft.com/office/drawing/2014/main" id="{5835CC13-0113-4B2B-A868-6F9CC935CD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02341" y="2722414"/>
                <a:ext cx="868458" cy="1"/>
              </a:xfrm>
              <a:prstGeom prst="straightConnector1">
                <a:avLst/>
              </a:prstGeom>
              <a:ln w="38100">
                <a:solidFill>
                  <a:srgbClr val="20908C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40EC80A3-0E35-4174-8B24-CD9987C88F98}"/>
                  </a:ext>
                </a:extLst>
              </p:cNvPr>
              <p:cNvSpPr/>
              <p:nvPr/>
            </p:nvSpPr>
            <p:spPr>
              <a:xfrm>
                <a:off x="8669318" y="2156874"/>
                <a:ext cx="746706" cy="71871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 baseline="-25000" dirty="0"/>
              </a:p>
            </p:txBody>
          </p: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F9A0F9F5-72E0-4B7D-B201-C999CF8D92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6024" y="2381815"/>
                <a:ext cx="868458" cy="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Arrow Connector 162">
                <a:extLst>
                  <a:ext uri="{FF2B5EF4-FFF2-40B4-BE49-F238E27FC236}">
                    <a16:creationId xmlns:a16="http://schemas.microsoft.com/office/drawing/2014/main" id="{34105F24-40C1-4621-AFF7-9B7C7EE930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07054" y="2722473"/>
                <a:ext cx="868458" cy="1"/>
              </a:xfrm>
              <a:prstGeom prst="straightConnector1">
                <a:avLst/>
              </a:prstGeom>
              <a:ln w="38100">
                <a:solidFill>
                  <a:srgbClr val="002A5C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058F9EDB-8457-4D86-A8AB-9CA779FDA453}"/>
                  </a:ext>
                </a:extLst>
              </p:cNvPr>
              <p:cNvSpPr/>
              <p:nvPr/>
            </p:nvSpPr>
            <p:spPr>
              <a:xfrm>
                <a:off x="10274031" y="2154244"/>
                <a:ext cx="746706" cy="71871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="1" baseline="-25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5" name="TextBox 164">
                    <a:extLst>
                      <a:ext uri="{FF2B5EF4-FFF2-40B4-BE49-F238E27FC236}">
                        <a16:creationId xmlns:a16="http://schemas.microsoft.com/office/drawing/2014/main" id="{3191BF2C-56E8-4321-9D11-17DCB817737B}"/>
                      </a:ext>
                    </a:extLst>
                  </p:cNvPr>
                  <p:cNvSpPr txBox="1"/>
                  <p:nvPr/>
                </p:nvSpPr>
                <p:spPr>
                  <a:xfrm>
                    <a:off x="11709416" y="2247678"/>
                    <a:ext cx="252832" cy="5605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a14:m>
                    <a:r>
                      <a:rPr lang="en-US" sz="2000" baseline="-25000" dirty="0"/>
                      <a:t>i</a:t>
                    </a:r>
                  </a:p>
                </p:txBody>
              </p:sp>
            </mc:Choice>
            <mc:Fallback xmlns="">
              <p:sp>
                <p:nvSpPr>
                  <p:cNvPr id="165" name="TextBox 164">
                    <a:extLst>
                      <a:ext uri="{FF2B5EF4-FFF2-40B4-BE49-F238E27FC236}">
                        <a16:creationId xmlns:a16="http://schemas.microsoft.com/office/drawing/2014/main" id="{3191BF2C-56E8-4321-9D11-17DCB81773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09416" y="2247678"/>
                    <a:ext cx="252832" cy="56058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68182" r="-77273" b="-510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6" name="Straight Arrow Connector 165">
                <a:extLst>
                  <a:ext uri="{FF2B5EF4-FFF2-40B4-BE49-F238E27FC236}">
                    <a16:creationId xmlns:a16="http://schemas.microsoft.com/office/drawing/2014/main" id="{6F20A7CF-1EC8-424C-991B-410314B7D65C}"/>
                  </a:ext>
                </a:extLst>
              </p:cNvPr>
              <p:cNvCxnSpPr>
                <a:cxnSpLocks/>
                <a:stCxn id="164" idx="3"/>
                <a:endCxn id="165" idx="1"/>
              </p:cNvCxnSpPr>
              <p:nvPr/>
            </p:nvCxnSpPr>
            <p:spPr>
              <a:xfrm>
                <a:off x="11020739" y="2513601"/>
                <a:ext cx="688677" cy="1437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7" name="Picture 166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16FC1A6F-0671-4F6F-B85E-376A467611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l="7912" t="26446" r="11775" b="25082"/>
            <a:stretch/>
          </p:blipFill>
          <p:spPr>
            <a:xfrm>
              <a:off x="10873861" y="5373735"/>
              <a:ext cx="1070489" cy="484567"/>
            </a:xfrm>
            <a:prstGeom prst="rect">
              <a:avLst/>
            </a:prstGeom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486403146">
                    <a:custGeom>
                      <a:avLst/>
                      <a:gdLst>
                        <a:gd name="connsiteX0" fmla="*/ 0 w 1070489"/>
                        <a:gd name="connsiteY0" fmla="*/ 0 h 484567"/>
                        <a:gd name="connsiteX1" fmla="*/ 545949 w 1070489"/>
                        <a:gd name="connsiteY1" fmla="*/ 0 h 484567"/>
                        <a:gd name="connsiteX2" fmla="*/ 1070489 w 1070489"/>
                        <a:gd name="connsiteY2" fmla="*/ 0 h 484567"/>
                        <a:gd name="connsiteX3" fmla="*/ 1070489 w 1070489"/>
                        <a:gd name="connsiteY3" fmla="*/ 484567 h 484567"/>
                        <a:gd name="connsiteX4" fmla="*/ 545949 w 1070489"/>
                        <a:gd name="connsiteY4" fmla="*/ 484567 h 484567"/>
                        <a:gd name="connsiteX5" fmla="*/ 0 w 1070489"/>
                        <a:gd name="connsiteY5" fmla="*/ 484567 h 484567"/>
                        <a:gd name="connsiteX6" fmla="*/ 0 w 1070489"/>
                        <a:gd name="connsiteY6" fmla="*/ 0 h 4845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70489" h="484567" fill="none" extrusionOk="0">
                          <a:moveTo>
                            <a:pt x="0" y="0"/>
                          </a:moveTo>
                          <a:cubicBezTo>
                            <a:pt x="147296" y="-9208"/>
                            <a:pt x="315713" y="25148"/>
                            <a:pt x="545949" y="0"/>
                          </a:cubicBezTo>
                          <a:cubicBezTo>
                            <a:pt x="776185" y="-25148"/>
                            <a:pt x="841559" y="20175"/>
                            <a:pt x="1070489" y="0"/>
                          </a:cubicBezTo>
                          <a:cubicBezTo>
                            <a:pt x="1106422" y="118960"/>
                            <a:pt x="1024097" y="247908"/>
                            <a:pt x="1070489" y="484567"/>
                          </a:cubicBezTo>
                          <a:cubicBezTo>
                            <a:pt x="922892" y="498107"/>
                            <a:pt x="699904" y="454399"/>
                            <a:pt x="545949" y="484567"/>
                          </a:cubicBezTo>
                          <a:cubicBezTo>
                            <a:pt x="391994" y="514735"/>
                            <a:pt x="110322" y="452811"/>
                            <a:pt x="0" y="484567"/>
                          </a:cubicBezTo>
                          <a:cubicBezTo>
                            <a:pt x="-48823" y="262267"/>
                            <a:pt x="42338" y="113587"/>
                            <a:pt x="0" y="0"/>
                          </a:cubicBezTo>
                          <a:close/>
                        </a:path>
                        <a:path w="1070489" h="484567" stroke="0" extrusionOk="0">
                          <a:moveTo>
                            <a:pt x="0" y="0"/>
                          </a:moveTo>
                          <a:cubicBezTo>
                            <a:pt x="134191" y="-47802"/>
                            <a:pt x="391201" y="9797"/>
                            <a:pt x="535245" y="0"/>
                          </a:cubicBezTo>
                          <a:cubicBezTo>
                            <a:pt x="679290" y="-9797"/>
                            <a:pt x="911721" y="53451"/>
                            <a:pt x="1070489" y="0"/>
                          </a:cubicBezTo>
                          <a:cubicBezTo>
                            <a:pt x="1074329" y="182840"/>
                            <a:pt x="1057377" y="295019"/>
                            <a:pt x="1070489" y="484567"/>
                          </a:cubicBezTo>
                          <a:cubicBezTo>
                            <a:pt x="842845" y="488483"/>
                            <a:pt x="712629" y="432736"/>
                            <a:pt x="556654" y="484567"/>
                          </a:cubicBezTo>
                          <a:cubicBezTo>
                            <a:pt x="400680" y="536398"/>
                            <a:pt x="171238" y="456728"/>
                            <a:pt x="0" y="484567"/>
                          </a:cubicBezTo>
                          <a:cubicBezTo>
                            <a:pt x="-21076" y="275465"/>
                            <a:pt x="7505" y="11164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</p:pic>
      </p:grp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5D56D1CD-1CFC-4A58-B995-F84480BABC8F}"/>
              </a:ext>
            </a:extLst>
          </p:cNvPr>
          <p:cNvCxnSpPr>
            <a:stCxn id="119" idx="2"/>
            <a:endCxn id="103" idx="0"/>
          </p:cNvCxnSpPr>
          <p:nvPr/>
        </p:nvCxnSpPr>
        <p:spPr>
          <a:xfrm>
            <a:off x="11249068" y="2149365"/>
            <a:ext cx="0" cy="3097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1D6D3A38-2198-43E9-B448-D5ADA70CB2E0}"/>
              </a:ext>
            </a:extLst>
          </p:cNvPr>
          <p:cNvCxnSpPr>
            <a:cxnSpLocks/>
            <a:stCxn id="103" idx="2"/>
            <a:endCxn id="87" idx="0"/>
          </p:cNvCxnSpPr>
          <p:nvPr/>
        </p:nvCxnSpPr>
        <p:spPr>
          <a:xfrm>
            <a:off x="11249068" y="2943683"/>
            <a:ext cx="0" cy="3097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343EACBD-42FE-4C9D-B67A-3E87FAC5C297}"/>
              </a:ext>
            </a:extLst>
          </p:cNvPr>
          <p:cNvCxnSpPr>
            <a:cxnSpLocks/>
            <a:stCxn id="87" idx="2"/>
            <a:endCxn id="67" idx="0"/>
          </p:cNvCxnSpPr>
          <p:nvPr/>
        </p:nvCxnSpPr>
        <p:spPr>
          <a:xfrm>
            <a:off x="11249068" y="3738001"/>
            <a:ext cx="0" cy="3097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6907A2CD-91CA-477F-9D7D-722D3AF6BE3F}"/>
              </a:ext>
            </a:extLst>
          </p:cNvPr>
          <p:cNvCxnSpPr>
            <a:cxnSpLocks/>
            <a:stCxn id="67" idx="2"/>
          </p:cNvCxnSpPr>
          <p:nvPr/>
        </p:nvCxnSpPr>
        <p:spPr>
          <a:xfrm>
            <a:off x="11249068" y="4532319"/>
            <a:ext cx="0" cy="3097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F9B82380-6087-4A9D-9BBB-05EF291E05B3}"/>
              </a:ext>
            </a:extLst>
          </p:cNvPr>
          <p:cNvCxnSpPr>
            <a:cxnSpLocks/>
            <a:endCxn id="167" idx="0"/>
          </p:cNvCxnSpPr>
          <p:nvPr/>
        </p:nvCxnSpPr>
        <p:spPr>
          <a:xfrm>
            <a:off x="11249068" y="4977955"/>
            <a:ext cx="0" cy="3097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ctor: Curved 197">
            <a:extLst>
              <a:ext uri="{FF2B5EF4-FFF2-40B4-BE49-F238E27FC236}">
                <a16:creationId xmlns:a16="http://schemas.microsoft.com/office/drawing/2014/main" id="{F948F3F1-2040-4169-817F-4FF911CA6074}"/>
              </a:ext>
            </a:extLst>
          </p:cNvPr>
          <p:cNvCxnSpPr>
            <a:stCxn id="119" idx="0"/>
            <a:endCxn id="167" idx="2"/>
          </p:cNvCxnSpPr>
          <p:nvPr/>
        </p:nvCxnSpPr>
        <p:spPr>
          <a:xfrm rot="16200000" flipH="1">
            <a:off x="9195330" y="3718535"/>
            <a:ext cx="4107475" cy="12700"/>
          </a:xfrm>
          <a:prstGeom prst="curvedConnector5">
            <a:avLst>
              <a:gd name="adj1" fmla="val -5565"/>
              <a:gd name="adj2" fmla="val 6014528"/>
              <a:gd name="adj3" fmla="val 105565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onnector: Curved 198">
            <a:extLst>
              <a:ext uri="{FF2B5EF4-FFF2-40B4-BE49-F238E27FC236}">
                <a16:creationId xmlns:a16="http://schemas.microsoft.com/office/drawing/2014/main" id="{CDDB109E-5765-4F34-BA32-7846A08E2FAB}"/>
              </a:ext>
            </a:extLst>
          </p:cNvPr>
          <p:cNvCxnSpPr>
            <a:cxnSpLocks/>
            <a:stCxn id="119" idx="0"/>
            <a:endCxn id="87" idx="2"/>
          </p:cNvCxnSpPr>
          <p:nvPr/>
        </p:nvCxnSpPr>
        <p:spPr>
          <a:xfrm rot="16200000" flipH="1">
            <a:off x="10212466" y="2701399"/>
            <a:ext cx="2073203" cy="12700"/>
          </a:xfrm>
          <a:prstGeom prst="curvedConnector5">
            <a:avLst>
              <a:gd name="adj1" fmla="val -11026"/>
              <a:gd name="adj2" fmla="val 6014528"/>
              <a:gd name="adj3" fmla="val 111026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Arrow: Left 201">
            <a:extLst>
              <a:ext uri="{FF2B5EF4-FFF2-40B4-BE49-F238E27FC236}">
                <a16:creationId xmlns:a16="http://schemas.microsoft.com/office/drawing/2014/main" id="{DF647CA2-278E-4FA7-8E02-63FD458B36EA}"/>
              </a:ext>
            </a:extLst>
          </p:cNvPr>
          <p:cNvSpPr/>
          <p:nvPr/>
        </p:nvSpPr>
        <p:spPr>
          <a:xfrm>
            <a:off x="7111727" y="1579605"/>
            <a:ext cx="3185349" cy="662659"/>
          </a:xfrm>
          <a:prstGeom prst="leftArrow">
            <a:avLst/>
          </a:prstGeom>
          <a:solidFill>
            <a:srgbClr val="8C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Strong Sequential Dependency</a:t>
            </a:r>
          </a:p>
        </p:txBody>
      </p:sp>
      <p:sp>
        <p:nvSpPr>
          <p:cNvPr id="203" name="Arrow: Left 202">
            <a:extLst>
              <a:ext uri="{FF2B5EF4-FFF2-40B4-BE49-F238E27FC236}">
                <a16:creationId xmlns:a16="http://schemas.microsoft.com/office/drawing/2014/main" id="{1521AC36-73E9-46CA-87BF-AD2705CCF092}"/>
              </a:ext>
            </a:extLst>
          </p:cNvPr>
          <p:cNvSpPr/>
          <p:nvPr/>
        </p:nvSpPr>
        <p:spPr>
          <a:xfrm>
            <a:off x="7111727" y="2379951"/>
            <a:ext cx="3185349" cy="662659"/>
          </a:xfrm>
          <a:prstGeom prst="leftArrow">
            <a:avLst/>
          </a:prstGeom>
          <a:solidFill>
            <a:srgbClr val="8C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Strong Sequential Dependency</a:t>
            </a:r>
          </a:p>
        </p:txBody>
      </p:sp>
      <p:sp>
        <p:nvSpPr>
          <p:cNvPr id="204" name="Arrow: Left 203">
            <a:extLst>
              <a:ext uri="{FF2B5EF4-FFF2-40B4-BE49-F238E27FC236}">
                <a16:creationId xmlns:a16="http://schemas.microsoft.com/office/drawing/2014/main" id="{1F159F21-3F39-45DA-9A05-304C81FB14D0}"/>
              </a:ext>
            </a:extLst>
          </p:cNvPr>
          <p:cNvSpPr/>
          <p:nvPr/>
        </p:nvSpPr>
        <p:spPr>
          <a:xfrm>
            <a:off x="7111727" y="3180296"/>
            <a:ext cx="3185349" cy="662659"/>
          </a:xfrm>
          <a:prstGeom prst="leftArrow">
            <a:avLst/>
          </a:prstGeom>
          <a:solidFill>
            <a:srgbClr val="8C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Strong Sequential Dependency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0092ACF-461C-468D-A016-70F691CA188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326547" y="4400101"/>
            <a:ext cx="976008" cy="8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9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6" grpId="0"/>
      <p:bldP spid="85" grpId="0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6BD8-869F-4C44-B63B-F578D277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Model Parallel Training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009401-7DB3-4FAC-AD07-846FAF912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6</a:t>
            </a:fld>
            <a:endParaRPr lang="en-US" sz="1600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70A9EE9-7C65-4B8F-BD48-F3413AF86C07}"/>
              </a:ext>
            </a:extLst>
          </p:cNvPr>
          <p:cNvSpPr txBox="1">
            <a:spLocks/>
          </p:cNvSpPr>
          <p:nvPr/>
        </p:nvSpPr>
        <p:spPr>
          <a:xfrm>
            <a:off x="838198" y="1688717"/>
            <a:ext cx="11112780" cy="612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/>
              <a:t>Used when the model cannot fit in one device.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26F628-37B7-43A8-A34D-47C5150ECE8B}"/>
              </a:ext>
            </a:extLst>
          </p:cNvPr>
          <p:cNvSpPr txBox="1"/>
          <p:nvPr/>
        </p:nvSpPr>
        <p:spPr>
          <a:xfrm>
            <a:off x="0" y="6273225"/>
            <a:ext cx="10582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Harlap, Aaron et al. “</a:t>
            </a:r>
            <a:r>
              <a:rPr lang="en-US" sz="1600" dirty="0" err="1"/>
              <a:t>PipeDream</a:t>
            </a:r>
            <a:r>
              <a:rPr lang="en-US" sz="1600" dirty="0"/>
              <a:t>: Fast and Efficient Pipeline Parallel DNN Training.” SOSP (2019)</a:t>
            </a:r>
          </a:p>
          <a:p>
            <a:r>
              <a:rPr lang="en-US" sz="1600" baseline="30000" dirty="0"/>
              <a:t>2</a:t>
            </a:r>
            <a:r>
              <a:rPr lang="en-US" sz="1600" dirty="0"/>
              <a:t>Huang, </a:t>
            </a:r>
            <a:r>
              <a:rPr lang="en-US" sz="1600" dirty="0" err="1"/>
              <a:t>Yanping</a:t>
            </a:r>
            <a:r>
              <a:rPr lang="en-US" sz="1600" dirty="0"/>
              <a:t> et al. “</a:t>
            </a:r>
            <a:r>
              <a:rPr lang="en-US" sz="1600" dirty="0" err="1"/>
              <a:t>GPipe</a:t>
            </a:r>
            <a:r>
              <a:rPr lang="en-US" sz="1600" dirty="0"/>
              <a:t>: Efficient Training of Giant Neural Networks using Pipeline Parallelism.” </a:t>
            </a:r>
            <a:r>
              <a:rPr lang="en-US" sz="1600" dirty="0" err="1"/>
              <a:t>NeurIPS</a:t>
            </a:r>
            <a:r>
              <a:rPr lang="en-US" sz="1600" dirty="0"/>
              <a:t> (2019)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9FA7AA40-80C2-48EB-92A7-56281FB37413}"/>
              </a:ext>
            </a:extLst>
          </p:cNvPr>
          <p:cNvSpPr txBox="1">
            <a:spLocks/>
          </p:cNvSpPr>
          <p:nvPr/>
        </p:nvSpPr>
        <p:spPr>
          <a:xfrm>
            <a:off x="838198" y="2866470"/>
            <a:ext cx="10079518" cy="1544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/>
              <a:t>Prior works on </a:t>
            </a:r>
            <a:r>
              <a:rPr lang="en-US" b="1" dirty="0"/>
              <a:t>pipeline parallel training</a:t>
            </a:r>
            <a:r>
              <a:rPr lang="en-US" baseline="30000" dirty="0"/>
              <a:t>1,2</a:t>
            </a:r>
            <a:r>
              <a:rPr lang="en-US" dirty="0"/>
              <a:t> to mitigate such problem, but have their own limitations: 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FF0000"/>
                </a:solidFill>
              </a:rPr>
              <a:t>Linear</a:t>
            </a:r>
            <a:r>
              <a:rPr lang="en-US" sz="2400" dirty="0"/>
              <a:t> per-device space complexity.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Trade-off between “</a:t>
            </a:r>
            <a:r>
              <a:rPr lang="en-US" sz="2400" b="1" dirty="0">
                <a:solidFill>
                  <a:srgbClr val="FF0000"/>
                </a:solidFill>
              </a:rPr>
              <a:t>bubble of idleness</a:t>
            </a:r>
            <a:r>
              <a:rPr lang="en-US" sz="2400" dirty="0"/>
              <a:t>” vs. potential </a:t>
            </a:r>
            <a:r>
              <a:rPr lang="en-US" sz="2400" b="1" dirty="0">
                <a:solidFill>
                  <a:srgbClr val="FF0000"/>
                </a:solidFill>
              </a:rPr>
              <a:t>convergence affect</a:t>
            </a:r>
            <a:r>
              <a:rPr lang="en-US" sz="2400" dirty="0"/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3C65EF-54C6-4ADC-98D9-578245C49A49}"/>
              </a:ext>
            </a:extLst>
          </p:cNvPr>
          <p:cNvGrpSpPr/>
          <p:nvPr/>
        </p:nvGrpSpPr>
        <p:grpSpPr>
          <a:xfrm>
            <a:off x="2990806" y="4516314"/>
            <a:ext cx="1079653" cy="1566431"/>
            <a:chOff x="2378419" y="4500263"/>
            <a:chExt cx="1079653" cy="156643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E7ED079-4BDC-497C-A887-8AD0FAAF02CF}"/>
                </a:ext>
              </a:extLst>
            </p:cNvPr>
            <p:cNvSpPr/>
            <p:nvPr/>
          </p:nvSpPr>
          <p:spPr>
            <a:xfrm>
              <a:off x="2378419" y="4500263"/>
              <a:ext cx="1079653" cy="1078992"/>
            </a:xfrm>
            <a:custGeom>
              <a:avLst/>
              <a:gdLst>
                <a:gd name="connsiteX0" fmla="*/ 0 w 1079653"/>
                <a:gd name="connsiteY0" fmla="*/ 0 h 1078992"/>
                <a:gd name="connsiteX1" fmla="*/ 507437 w 1079653"/>
                <a:gd name="connsiteY1" fmla="*/ 0 h 1078992"/>
                <a:gd name="connsiteX2" fmla="*/ 1079653 w 1079653"/>
                <a:gd name="connsiteY2" fmla="*/ 0 h 1078992"/>
                <a:gd name="connsiteX3" fmla="*/ 1079653 w 1079653"/>
                <a:gd name="connsiteY3" fmla="*/ 517916 h 1078992"/>
                <a:gd name="connsiteX4" fmla="*/ 1079653 w 1079653"/>
                <a:gd name="connsiteY4" fmla="*/ 1078992 h 1078992"/>
                <a:gd name="connsiteX5" fmla="*/ 561420 w 1079653"/>
                <a:gd name="connsiteY5" fmla="*/ 1078992 h 1078992"/>
                <a:gd name="connsiteX6" fmla="*/ 0 w 1079653"/>
                <a:gd name="connsiteY6" fmla="*/ 1078992 h 1078992"/>
                <a:gd name="connsiteX7" fmla="*/ 0 w 1079653"/>
                <a:gd name="connsiteY7" fmla="*/ 561076 h 1078992"/>
                <a:gd name="connsiteX8" fmla="*/ 0 w 1079653"/>
                <a:gd name="connsiteY8" fmla="*/ 0 h 107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53" h="1078992" extrusionOk="0">
                  <a:moveTo>
                    <a:pt x="0" y="0"/>
                  </a:moveTo>
                  <a:cubicBezTo>
                    <a:pt x="192457" y="-3356"/>
                    <a:pt x="367110" y="55390"/>
                    <a:pt x="507437" y="0"/>
                  </a:cubicBezTo>
                  <a:cubicBezTo>
                    <a:pt x="647764" y="-55390"/>
                    <a:pt x="955733" y="3015"/>
                    <a:pt x="1079653" y="0"/>
                  </a:cubicBezTo>
                  <a:cubicBezTo>
                    <a:pt x="1116935" y="193069"/>
                    <a:pt x="1026975" y="319771"/>
                    <a:pt x="1079653" y="517916"/>
                  </a:cubicBezTo>
                  <a:cubicBezTo>
                    <a:pt x="1132331" y="716061"/>
                    <a:pt x="1028761" y="906407"/>
                    <a:pt x="1079653" y="1078992"/>
                  </a:cubicBezTo>
                  <a:cubicBezTo>
                    <a:pt x="936856" y="1093196"/>
                    <a:pt x="739783" y="1027500"/>
                    <a:pt x="561420" y="1078992"/>
                  </a:cubicBezTo>
                  <a:cubicBezTo>
                    <a:pt x="383057" y="1130484"/>
                    <a:pt x="188048" y="1023809"/>
                    <a:pt x="0" y="1078992"/>
                  </a:cubicBezTo>
                  <a:cubicBezTo>
                    <a:pt x="-30361" y="905565"/>
                    <a:pt x="53881" y="776453"/>
                    <a:pt x="0" y="561076"/>
                  </a:cubicBezTo>
                  <a:cubicBezTo>
                    <a:pt x="-53881" y="345699"/>
                    <a:pt x="18129" y="221834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55019203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C4234AD-41A8-4FC0-9066-507D7FEA5B65}"/>
                </a:ext>
              </a:extLst>
            </p:cNvPr>
            <p:cNvSpPr/>
            <p:nvPr/>
          </p:nvSpPr>
          <p:spPr>
            <a:xfrm>
              <a:off x="2544892" y="4664855"/>
              <a:ext cx="746706" cy="7498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Conv</a:t>
              </a:r>
              <a:endParaRPr lang="en-US" sz="2000" b="1" baseline="-25000" dirty="0"/>
            </a:p>
          </p:txBody>
        </p:sp>
        <p:pic>
          <p:nvPicPr>
            <p:cNvPr id="20" name="Picture 19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1C2EC787-FF1E-4C6C-A94F-8823D8513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7912" t="26446" r="11775" b="25082"/>
            <a:stretch/>
          </p:blipFill>
          <p:spPr>
            <a:xfrm>
              <a:off x="2378419" y="5579531"/>
              <a:ext cx="1076224" cy="487163"/>
            </a:xfrm>
            <a:custGeom>
              <a:avLst/>
              <a:gdLst>
                <a:gd name="connsiteX0" fmla="*/ 0 w 1076224"/>
                <a:gd name="connsiteY0" fmla="*/ 0 h 487163"/>
                <a:gd name="connsiteX1" fmla="*/ 548874 w 1076224"/>
                <a:gd name="connsiteY1" fmla="*/ 0 h 487163"/>
                <a:gd name="connsiteX2" fmla="*/ 1076224 w 1076224"/>
                <a:gd name="connsiteY2" fmla="*/ 0 h 487163"/>
                <a:gd name="connsiteX3" fmla="*/ 1076224 w 1076224"/>
                <a:gd name="connsiteY3" fmla="*/ 487163 h 487163"/>
                <a:gd name="connsiteX4" fmla="*/ 548874 w 1076224"/>
                <a:gd name="connsiteY4" fmla="*/ 487163 h 487163"/>
                <a:gd name="connsiteX5" fmla="*/ 0 w 1076224"/>
                <a:gd name="connsiteY5" fmla="*/ 487163 h 487163"/>
                <a:gd name="connsiteX6" fmla="*/ 0 w 1076224"/>
                <a:gd name="connsiteY6" fmla="*/ 0 h 48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224" h="487163" fill="none" extrusionOk="0">
                  <a:moveTo>
                    <a:pt x="0" y="0"/>
                  </a:moveTo>
                  <a:cubicBezTo>
                    <a:pt x="116281" y="-16274"/>
                    <a:pt x="281198" y="2013"/>
                    <a:pt x="548874" y="0"/>
                  </a:cubicBezTo>
                  <a:cubicBezTo>
                    <a:pt x="816550" y="-2013"/>
                    <a:pt x="919975" y="15994"/>
                    <a:pt x="1076224" y="0"/>
                  </a:cubicBezTo>
                  <a:cubicBezTo>
                    <a:pt x="1094995" y="166457"/>
                    <a:pt x="1032841" y="288880"/>
                    <a:pt x="1076224" y="487163"/>
                  </a:cubicBezTo>
                  <a:cubicBezTo>
                    <a:pt x="950691" y="490367"/>
                    <a:pt x="750195" y="435634"/>
                    <a:pt x="548874" y="487163"/>
                  </a:cubicBezTo>
                  <a:cubicBezTo>
                    <a:pt x="347553" y="538692"/>
                    <a:pt x="221595" y="468741"/>
                    <a:pt x="0" y="487163"/>
                  </a:cubicBezTo>
                  <a:cubicBezTo>
                    <a:pt x="-40200" y="369189"/>
                    <a:pt x="16106" y="156705"/>
                    <a:pt x="0" y="0"/>
                  </a:cubicBezTo>
                  <a:close/>
                </a:path>
                <a:path w="1076224" h="487163" stroke="0" extrusionOk="0">
                  <a:moveTo>
                    <a:pt x="0" y="0"/>
                  </a:moveTo>
                  <a:cubicBezTo>
                    <a:pt x="126512" y="-49186"/>
                    <a:pt x="384180" y="30978"/>
                    <a:pt x="538112" y="0"/>
                  </a:cubicBezTo>
                  <a:cubicBezTo>
                    <a:pt x="692044" y="-30978"/>
                    <a:pt x="940667" y="12596"/>
                    <a:pt x="1076224" y="0"/>
                  </a:cubicBezTo>
                  <a:cubicBezTo>
                    <a:pt x="1101283" y="136205"/>
                    <a:pt x="1048279" y="278301"/>
                    <a:pt x="1076224" y="487163"/>
                  </a:cubicBezTo>
                  <a:cubicBezTo>
                    <a:pt x="958457" y="535365"/>
                    <a:pt x="674066" y="461190"/>
                    <a:pt x="559636" y="487163"/>
                  </a:cubicBezTo>
                  <a:cubicBezTo>
                    <a:pt x="445206" y="513136"/>
                    <a:pt x="272088" y="456416"/>
                    <a:pt x="0" y="487163"/>
                  </a:cubicBezTo>
                  <a:cubicBezTo>
                    <a:pt x="-17175" y="268034"/>
                    <a:pt x="9806" y="217947"/>
                    <a:pt x="0" y="0"/>
                  </a:cubicBezTo>
                  <a:close/>
                </a:path>
              </a:pathLst>
            </a:custGeom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48640314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8E7D1D1-7DD4-428E-A97E-C1D29B932927}"/>
              </a:ext>
            </a:extLst>
          </p:cNvPr>
          <p:cNvGrpSpPr/>
          <p:nvPr/>
        </p:nvGrpSpPr>
        <p:grpSpPr>
          <a:xfrm>
            <a:off x="5529429" y="4509764"/>
            <a:ext cx="1082705" cy="1579530"/>
            <a:chOff x="5511840" y="4487164"/>
            <a:chExt cx="1082705" cy="157953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923753-2CA7-4FC8-AF59-43040C5E6818}"/>
                </a:ext>
              </a:extLst>
            </p:cNvPr>
            <p:cNvSpPr/>
            <p:nvPr/>
          </p:nvSpPr>
          <p:spPr>
            <a:xfrm>
              <a:off x="5515553" y="4487164"/>
              <a:ext cx="1078992" cy="1078992"/>
            </a:xfrm>
            <a:custGeom>
              <a:avLst/>
              <a:gdLst>
                <a:gd name="connsiteX0" fmla="*/ 0 w 1078992"/>
                <a:gd name="connsiteY0" fmla="*/ 0 h 1078992"/>
                <a:gd name="connsiteX1" fmla="*/ 507126 w 1078992"/>
                <a:gd name="connsiteY1" fmla="*/ 0 h 1078992"/>
                <a:gd name="connsiteX2" fmla="*/ 1078992 w 1078992"/>
                <a:gd name="connsiteY2" fmla="*/ 0 h 1078992"/>
                <a:gd name="connsiteX3" fmla="*/ 1078992 w 1078992"/>
                <a:gd name="connsiteY3" fmla="*/ 507126 h 1078992"/>
                <a:gd name="connsiteX4" fmla="*/ 1078992 w 1078992"/>
                <a:gd name="connsiteY4" fmla="*/ 1078992 h 1078992"/>
                <a:gd name="connsiteX5" fmla="*/ 550286 w 1078992"/>
                <a:gd name="connsiteY5" fmla="*/ 1078992 h 1078992"/>
                <a:gd name="connsiteX6" fmla="*/ 0 w 1078992"/>
                <a:gd name="connsiteY6" fmla="*/ 1078992 h 1078992"/>
                <a:gd name="connsiteX7" fmla="*/ 0 w 1078992"/>
                <a:gd name="connsiteY7" fmla="*/ 517916 h 1078992"/>
                <a:gd name="connsiteX8" fmla="*/ 0 w 1078992"/>
                <a:gd name="connsiteY8" fmla="*/ 0 h 107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8992" h="1078992" extrusionOk="0">
                  <a:moveTo>
                    <a:pt x="0" y="0"/>
                  </a:moveTo>
                  <a:cubicBezTo>
                    <a:pt x="184720" y="-43538"/>
                    <a:pt x="345418" y="17437"/>
                    <a:pt x="507126" y="0"/>
                  </a:cubicBezTo>
                  <a:cubicBezTo>
                    <a:pt x="668834" y="-17437"/>
                    <a:pt x="908688" y="28172"/>
                    <a:pt x="1078992" y="0"/>
                  </a:cubicBezTo>
                  <a:cubicBezTo>
                    <a:pt x="1082493" y="105036"/>
                    <a:pt x="1066179" y="403799"/>
                    <a:pt x="1078992" y="507126"/>
                  </a:cubicBezTo>
                  <a:cubicBezTo>
                    <a:pt x="1091805" y="610453"/>
                    <a:pt x="1045866" y="875830"/>
                    <a:pt x="1078992" y="1078992"/>
                  </a:cubicBezTo>
                  <a:cubicBezTo>
                    <a:pt x="886814" y="1116881"/>
                    <a:pt x="775298" y="1032383"/>
                    <a:pt x="550286" y="1078992"/>
                  </a:cubicBezTo>
                  <a:cubicBezTo>
                    <a:pt x="325274" y="1125601"/>
                    <a:pt x="194527" y="1037459"/>
                    <a:pt x="0" y="1078992"/>
                  </a:cubicBezTo>
                  <a:cubicBezTo>
                    <a:pt x="-48535" y="906933"/>
                    <a:pt x="18889" y="735213"/>
                    <a:pt x="0" y="517916"/>
                  </a:cubicBezTo>
                  <a:cubicBezTo>
                    <a:pt x="-18889" y="300619"/>
                    <a:pt x="2765" y="202793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83274037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F9E888-A90D-49BA-9CE3-57CD0E846CF7}"/>
                </a:ext>
              </a:extLst>
            </p:cNvPr>
            <p:cNvSpPr/>
            <p:nvPr/>
          </p:nvSpPr>
          <p:spPr>
            <a:xfrm>
              <a:off x="5681696" y="4664855"/>
              <a:ext cx="746706" cy="749808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Conv</a:t>
              </a:r>
              <a:endParaRPr lang="en-US" sz="2000" b="1" baseline="-25000" dirty="0"/>
            </a:p>
          </p:txBody>
        </p:sp>
        <p:pic>
          <p:nvPicPr>
            <p:cNvPr id="21" name="Picture 20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AA0B6D27-7D1A-4D7E-81B9-646CDB8F11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7912" t="26446" r="11775" b="25082"/>
            <a:stretch/>
          </p:blipFill>
          <p:spPr>
            <a:xfrm>
              <a:off x="5511840" y="5579531"/>
              <a:ext cx="1076224" cy="487163"/>
            </a:xfrm>
            <a:custGeom>
              <a:avLst/>
              <a:gdLst>
                <a:gd name="connsiteX0" fmla="*/ 0 w 1076224"/>
                <a:gd name="connsiteY0" fmla="*/ 0 h 487163"/>
                <a:gd name="connsiteX1" fmla="*/ 548874 w 1076224"/>
                <a:gd name="connsiteY1" fmla="*/ 0 h 487163"/>
                <a:gd name="connsiteX2" fmla="*/ 1076224 w 1076224"/>
                <a:gd name="connsiteY2" fmla="*/ 0 h 487163"/>
                <a:gd name="connsiteX3" fmla="*/ 1076224 w 1076224"/>
                <a:gd name="connsiteY3" fmla="*/ 487163 h 487163"/>
                <a:gd name="connsiteX4" fmla="*/ 548874 w 1076224"/>
                <a:gd name="connsiteY4" fmla="*/ 487163 h 487163"/>
                <a:gd name="connsiteX5" fmla="*/ 0 w 1076224"/>
                <a:gd name="connsiteY5" fmla="*/ 487163 h 487163"/>
                <a:gd name="connsiteX6" fmla="*/ 0 w 1076224"/>
                <a:gd name="connsiteY6" fmla="*/ 0 h 48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224" h="487163" fill="none" extrusionOk="0">
                  <a:moveTo>
                    <a:pt x="0" y="0"/>
                  </a:moveTo>
                  <a:cubicBezTo>
                    <a:pt x="116281" y="-16274"/>
                    <a:pt x="281198" y="2013"/>
                    <a:pt x="548874" y="0"/>
                  </a:cubicBezTo>
                  <a:cubicBezTo>
                    <a:pt x="816550" y="-2013"/>
                    <a:pt x="919975" y="15994"/>
                    <a:pt x="1076224" y="0"/>
                  </a:cubicBezTo>
                  <a:cubicBezTo>
                    <a:pt x="1094995" y="166457"/>
                    <a:pt x="1032841" y="288880"/>
                    <a:pt x="1076224" y="487163"/>
                  </a:cubicBezTo>
                  <a:cubicBezTo>
                    <a:pt x="950691" y="490367"/>
                    <a:pt x="750195" y="435634"/>
                    <a:pt x="548874" y="487163"/>
                  </a:cubicBezTo>
                  <a:cubicBezTo>
                    <a:pt x="347553" y="538692"/>
                    <a:pt x="221595" y="468741"/>
                    <a:pt x="0" y="487163"/>
                  </a:cubicBezTo>
                  <a:cubicBezTo>
                    <a:pt x="-40200" y="369189"/>
                    <a:pt x="16106" y="156705"/>
                    <a:pt x="0" y="0"/>
                  </a:cubicBezTo>
                  <a:close/>
                </a:path>
                <a:path w="1076224" h="487163" stroke="0" extrusionOk="0">
                  <a:moveTo>
                    <a:pt x="0" y="0"/>
                  </a:moveTo>
                  <a:cubicBezTo>
                    <a:pt x="126512" y="-49186"/>
                    <a:pt x="384180" y="30978"/>
                    <a:pt x="538112" y="0"/>
                  </a:cubicBezTo>
                  <a:cubicBezTo>
                    <a:pt x="692044" y="-30978"/>
                    <a:pt x="940667" y="12596"/>
                    <a:pt x="1076224" y="0"/>
                  </a:cubicBezTo>
                  <a:cubicBezTo>
                    <a:pt x="1101283" y="136205"/>
                    <a:pt x="1048279" y="278301"/>
                    <a:pt x="1076224" y="487163"/>
                  </a:cubicBezTo>
                  <a:cubicBezTo>
                    <a:pt x="958457" y="535365"/>
                    <a:pt x="674066" y="461190"/>
                    <a:pt x="559636" y="487163"/>
                  </a:cubicBezTo>
                  <a:cubicBezTo>
                    <a:pt x="445206" y="513136"/>
                    <a:pt x="272088" y="456416"/>
                    <a:pt x="0" y="487163"/>
                  </a:cubicBezTo>
                  <a:cubicBezTo>
                    <a:pt x="-17175" y="268034"/>
                    <a:pt x="9806" y="217947"/>
                    <a:pt x="0" y="0"/>
                  </a:cubicBezTo>
                  <a:close/>
                </a:path>
              </a:pathLst>
            </a:custGeom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48640314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2105AB7-7B55-4F29-A59C-9C5509CEE0D6}"/>
              </a:ext>
            </a:extLst>
          </p:cNvPr>
          <p:cNvGrpSpPr/>
          <p:nvPr/>
        </p:nvGrpSpPr>
        <p:grpSpPr>
          <a:xfrm>
            <a:off x="8071104" y="4516314"/>
            <a:ext cx="1078992" cy="1566431"/>
            <a:chOff x="8645261" y="4500263"/>
            <a:chExt cx="1078992" cy="156643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B397CAB-74B2-4E9C-9703-69EAA8F9D91C}"/>
                </a:ext>
              </a:extLst>
            </p:cNvPr>
            <p:cNvSpPr/>
            <p:nvPr/>
          </p:nvSpPr>
          <p:spPr>
            <a:xfrm>
              <a:off x="8814896" y="4664855"/>
              <a:ext cx="746706" cy="749808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Linear</a:t>
              </a:r>
              <a:endParaRPr lang="en-US" sz="1600" b="1" baseline="-250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7CF2440-8373-4324-9D4A-C0FFF208B8B2}"/>
                </a:ext>
              </a:extLst>
            </p:cNvPr>
            <p:cNvSpPr/>
            <p:nvPr/>
          </p:nvSpPr>
          <p:spPr>
            <a:xfrm>
              <a:off x="8645261" y="4500263"/>
              <a:ext cx="1078992" cy="1078992"/>
            </a:xfrm>
            <a:custGeom>
              <a:avLst/>
              <a:gdLst>
                <a:gd name="connsiteX0" fmla="*/ 0 w 1078992"/>
                <a:gd name="connsiteY0" fmla="*/ 0 h 1078992"/>
                <a:gd name="connsiteX1" fmla="*/ 507126 w 1078992"/>
                <a:gd name="connsiteY1" fmla="*/ 0 h 1078992"/>
                <a:gd name="connsiteX2" fmla="*/ 1078992 w 1078992"/>
                <a:gd name="connsiteY2" fmla="*/ 0 h 1078992"/>
                <a:gd name="connsiteX3" fmla="*/ 1078992 w 1078992"/>
                <a:gd name="connsiteY3" fmla="*/ 507126 h 1078992"/>
                <a:gd name="connsiteX4" fmla="*/ 1078992 w 1078992"/>
                <a:gd name="connsiteY4" fmla="*/ 1078992 h 1078992"/>
                <a:gd name="connsiteX5" fmla="*/ 550286 w 1078992"/>
                <a:gd name="connsiteY5" fmla="*/ 1078992 h 1078992"/>
                <a:gd name="connsiteX6" fmla="*/ 0 w 1078992"/>
                <a:gd name="connsiteY6" fmla="*/ 1078992 h 1078992"/>
                <a:gd name="connsiteX7" fmla="*/ 0 w 1078992"/>
                <a:gd name="connsiteY7" fmla="*/ 517916 h 1078992"/>
                <a:gd name="connsiteX8" fmla="*/ 0 w 1078992"/>
                <a:gd name="connsiteY8" fmla="*/ 0 h 107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8992" h="1078992" extrusionOk="0">
                  <a:moveTo>
                    <a:pt x="0" y="0"/>
                  </a:moveTo>
                  <a:cubicBezTo>
                    <a:pt x="184720" y="-43538"/>
                    <a:pt x="345418" y="17437"/>
                    <a:pt x="507126" y="0"/>
                  </a:cubicBezTo>
                  <a:cubicBezTo>
                    <a:pt x="668834" y="-17437"/>
                    <a:pt x="908688" y="28172"/>
                    <a:pt x="1078992" y="0"/>
                  </a:cubicBezTo>
                  <a:cubicBezTo>
                    <a:pt x="1082493" y="105036"/>
                    <a:pt x="1066179" y="403799"/>
                    <a:pt x="1078992" y="507126"/>
                  </a:cubicBezTo>
                  <a:cubicBezTo>
                    <a:pt x="1091805" y="610453"/>
                    <a:pt x="1045866" y="875830"/>
                    <a:pt x="1078992" y="1078992"/>
                  </a:cubicBezTo>
                  <a:cubicBezTo>
                    <a:pt x="886814" y="1116881"/>
                    <a:pt x="775298" y="1032383"/>
                    <a:pt x="550286" y="1078992"/>
                  </a:cubicBezTo>
                  <a:cubicBezTo>
                    <a:pt x="325274" y="1125601"/>
                    <a:pt x="194527" y="1037459"/>
                    <a:pt x="0" y="1078992"/>
                  </a:cubicBezTo>
                  <a:cubicBezTo>
                    <a:pt x="-48535" y="906933"/>
                    <a:pt x="18889" y="735213"/>
                    <a:pt x="0" y="517916"/>
                  </a:cubicBezTo>
                  <a:cubicBezTo>
                    <a:pt x="-18889" y="300619"/>
                    <a:pt x="2765" y="202793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83274037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32" name="Picture 31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C7DF6C07-30F5-4AC4-A92A-1311C483D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7912" t="26446" r="11775" b="25082"/>
            <a:stretch/>
          </p:blipFill>
          <p:spPr>
            <a:xfrm>
              <a:off x="8645261" y="5579531"/>
              <a:ext cx="1076224" cy="487163"/>
            </a:xfrm>
            <a:custGeom>
              <a:avLst/>
              <a:gdLst>
                <a:gd name="connsiteX0" fmla="*/ 0 w 1076224"/>
                <a:gd name="connsiteY0" fmla="*/ 0 h 487163"/>
                <a:gd name="connsiteX1" fmla="*/ 548874 w 1076224"/>
                <a:gd name="connsiteY1" fmla="*/ 0 h 487163"/>
                <a:gd name="connsiteX2" fmla="*/ 1076224 w 1076224"/>
                <a:gd name="connsiteY2" fmla="*/ 0 h 487163"/>
                <a:gd name="connsiteX3" fmla="*/ 1076224 w 1076224"/>
                <a:gd name="connsiteY3" fmla="*/ 487163 h 487163"/>
                <a:gd name="connsiteX4" fmla="*/ 548874 w 1076224"/>
                <a:gd name="connsiteY4" fmla="*/ 487163 h 487163"/>
                <a:gd name="connsiteX5" fmla="*/ 0 w 1076224"/>
                <a:gd name="connsiteY5" fmla="*/ 487163 h 487163"/>
                <a:gd name="connsiteX6" fmla="*/ 0 w 1076224"/>
                <a:gd name="connsiteY6" fmla="*/ 0 h 48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224" h="487163" fill="none" extrusionOk="0">
                  <a:moveTo>
                    <a:pt x="0" y="0"/>
                  </a:moveTo>
                  <a:cubicBezTo>
                    <a:pt x="116281" y="-16274"/>
                    <a:pt x="281198" y="2013"/>
                    <a:pt x="548874" y="0"/>
                  </a:cubicBezTo>
                  <a:cubicBezTo>
                    <a:pt x="816550" y="-2013"/>
                    <a:pt x="919975" y="15994"/>
                    <a:pt x="1076224" y="0"/>
                  </a:cubicBezTo>
                  <a:cubicBezTo>
                    <a:pt x="1094995" y="166457"/>
                    <a:pt x="1032841" y="288880"/>
                    <a:pt x="1076224" y="487163"/>
                  </a:cubicBezTo>
                  <a:cubicBezTo>
                    <a:pt x="950691" y="490367"/>
                    <a:pt x="750195" y="435634"/>
                    <a:pt x="548874" y="487163"/>
                  </a:cubicBezTo>
                  <a:cubicBezTo>
                    <a:pt x="347553" y="538692"/>
                    <a:pt x="221595" y="468741"/>
                    <a:pt x="0" y="487163"/>
                  </a:cubicBezTo>
                  <a:cubicBezTo>
                    <a:pt x="-40200" y="369189"/>
                    <a:pt x="16106" y="156705"/>
                    <a:pt x="0" y="0"/>
                  </a:cubicBezTo>
                  <a:close/>
                </a:path>
                <a:path w="1076224" h="487163" stroke="0" extrusionOk="0">
                  <a:moveTo>
                    <a:pt x="0" y="0"/>
                  </a:moveTo>
                  <a:cubicBezTo>
                    <a:pt x="126512" y="-49186"/>
                    <a:pt x="384180" y="30978"/>
                    <a:pt x="538112" y="0"/>
                  </a:cubicBezTo>
                  <a:cubicBezTo>
                    <a:pt x="692044" y="-30978"/>
                    <a:pt x="940667" y="12596"/>
                    <a:pt x="1076224" y="0"/>
                  </a:cubicBezTo>
                  <a:cubicBezTo>
                    <a:pt x="1101283" y="136205"/>
                    <a:pt x="1048279" y="278301"/>
                    <a:pt x="1076224" y="487163"/>
                  </a:cubicBezTo>
                  <a:cubicBezTo>
                    <a:pt x="958457" y="535365"/>
                    <a:pt x="674066" y="461190"/>
                    <a:pt x="559636" y="487163"/>
                  </a:cubicBezTo>
                  <a:cubicBezTo>
                    <a:pt x="445206" y="513136"/>
                    <a:pt x="272088" y="456416"/>
                    <a:pt x="0" y="487163"/>
                  </a:cubicBezTo>
                  <a:cubicBezTo>
                    <a:pt x="-17175" y="268034"/>
                    <a:pt x="9806" y="217947"/>
                    <a:pt x="0" y="0"/>
                  </a:cubicBezTo>
                  <a:close/>
                </a:path>
              </a:pathLst>
            </a:custGeom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48640314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6AE334E-9D4E-44BB-9F11-1F62B95FC33F}"/>
              </a:ext>
            </a:extLst>
          </p:cNvPr>
          <p:cNvSpPr txBox="1">
            <a:spLocks/>
          </p:cNvSpPr>
          <p:nvPr/>
        </p:nvSpPr>
        <p:spPr>
          <a:xfrm>
            <a:off x="838198" y="2277593"/>
            <a:ext cx="11112780" cy="612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/>
              <a:t>BP’s strong sequential dependency </a:t>
            </a:r>
            <a:r>
              <a:rPr lang="en-US" b="1" dirty="0">
                <a:solidFill>
                  <a:srgbClr val="FF0000"/>
                </a:solidFill>
              </a:rPr>
              <a:t>limits scalability</a:t>
            </a:r>
            <a:r>
              <a:rPr lang="en-US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Arrow: Left 24">
                <a:extLst>
                  <a:ext uri="{FF2B5EF4-FFF2-40B4-BE49-F238E27FC236}">
                    <a16:creationId xmlns:a16="http://schemas.microsoft.com/office/drawing/2014/main" id="{F7989BBC-CED8-4643-80CE-320BAD31A30F}"/>
                  </a:ext>
                </a:extLst>
              </p:cNvPr>
              <p:cNvSpPr/>
              <p:nvPr/>
            </p:nvSpPr>
            <p:spPr>
              <a:xfrm>
                <a:off x="1365055" y="4617120"/>
                <a:ext cx="1792224" cy="905049"/>
              </a:xfrm>
              <a:prstGeom prst="left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𝜵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en-US" sz="2400" b="1" dirty="0">
                  <a:solidFill>
                    <a:srgbClr val="8C468C"/>
                  </a:solidFill>
                </a:endParaRPr>
              </a:p>
            </p:txBody>
          </p:sp>
        </mc:Choice>
        <mc:Fallback xmlns="">
          <p:sp>
            <p:nvSpPr>
              <p:cNvPr id="25" name="Arrow: Left 24">
                <a:extLst>
                  <a:ext uri="{FF2B5EF4-FFF2-40B4-BE49-F238E27FC236}">
                    <a16:creationId xmlns:a16="http://schemas.microsoft.com/office/drawing/2014/main" id="{F7989BBC-CED8-4643-80CE-320BAD31A3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055" y="4617120"/>
                <a:ext cx="1792224" cy="905049"/>
              </a:xfrm>
              <a:prstGeom prst="leftArrow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Arrow: Left 22">
                <a:extLst>
                  <a:ext uri="{FF2B5EF4-FFF2-40B4-BE49-F238E27FC236}">
                    <a16:creationId xmlns:a16="http://schemas.microsoft.com/office/drawing/2014/main" id="{8C0F7924-0D77-4879-AD66-F1E6002CCA38}"/>
                  </a:ext>
                </a:extLst>
              </p:cNvPr>
              <p:cNvSpPr/>
              <p:nvPr/>
            </p:nvSpPr>
            <p:spPr>
              <a:xfrm>
                <a:off x="3903986" y="4610572"/>
                <a:ext cx="1795300" cy="905049"/>
              </a:xfrm>
              <a:prstGeom prst="left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𝜵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en-US" sz="24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Arrow: Left 22">
                <a:extLst>
                  <a:ext uri="{FF2B5EF4-FFF2-40B4-BE49-F238E27FC236}">
                    <a16:creationId xmlns:a16="http://schemas.microsoft.com/office/drawing/2014/main" id="{8C0F7924-0D77-4879-AD66-F1E6002CC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986" y="4610572"/>
                <a:ext cx="1795300" cy="905049"/>
              </a:xfrm>
              <a:prstGeom prst="leftArrow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Arrow: Left 21">
                <a:extLst>
                  <a:ext uri="{FF2B5EF4-FFF2-40B4-BE49-F238E27FC236}">
                    <a16:creationId xmlns:a16="http://schemas.microsoft.com/office/drawing/2014/main" id="{4622D215-6768-43ED-AEAF-DA23914A59B8}"/>
                  </a:ext>
                </a:extLst>
              </p:cNvPr>
              <p:cNvSpPr/>
              <p:nvPr/>
            </p:nvSpPr>
            <p:spPr>
              <a:xfrm>
                <a:off x="6445992" y="4610572"/>
                <a:ext cx="1794748" cy="905049"/>
              </a:xfrm>
              <a:prstGeom prst="left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𝜵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en-US" sz="24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Arrow: Left 21">
                <a:extLst>
                  <a:ext uri="{FF2B5EF4-FFF2-40B4-BE49-F238E27FC236}">
                    <a16:creationId xmlns:a16="http://schemas.microsoft.com/office/drawing/2014/main" id="{4622D215-6768-43ED-AEAF-DA23914A59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992" y="4610572"/>
                <a:ext cx="1794748" cy="905049"/>
              </a:xfrm>
              <a:prstGeom prst="leftArrow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Arrow: Left 32">
                <a:extLst>
                  <a:ext uri="{FF2B5EF4-FFF2-40B4-BE49-F238E27FC236}">
                    <a16:creationId xmlns:a16="http://schemas.microsoft.com/office/drawing/2014/main" id="{0816572B-FF04-478C-BD35-B7F79A94D0B6}"/>
                  </a:ext>
                </a:extLst>
              </p:cNvPr>
              <p:cNvSpPr/>
              <p:nvPr/>
            </p:nvSpPr>
            <p:spPr>
              <a:xfrm>
                <a:off x="8987445" y="4617120"/>
                <a:ext cx="1792224" cy="905049"/>
              </a:xfrm>
              <a:prstGeom prst="left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𝜵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en-US" sz="24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Arrow: Left 32">
                <a:extLst>
                  <a:ext uri="{FF2B5EF4-FFF2-40B4-BE49-F238E27FC236}">
                    <a16:creationId xmlns:a16="http://schemas.microsoft.com/office/drawing/2014/main" id="{0816572B-FF04-478C-BD35-B7F79A94D0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445" y="4617120"/>
                <a:ext cx="1792224" cy="905049"/>
              </a:xfrm>
              <a:prstGeom prst="leftArrow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976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xit" presetSubtype="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xit" presetSubtype="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xit" presetSubtype="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xit" presetSubtype="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4" grpId="0"/>
      <p:bldP spid="25" grpId="0" animBg="1"/>
      <p:bldP spid="25" grpId="1" animBg="1"/>
      <p:bldP spid="25" grpId="2" animBg="1"/>
      <p:bldP spid="23" grpId="0" animBg="1"/>
      <p:bldP spid="23" grpId="1" animBg="1"/>
      <p:bldP spid="23" grpId="2" animBg="1"/>
      <p:bldP spid="22" grpId="0" animBg="1"/>
      <p:bldP spid="22" grpId="1" animBg="1"/>
      <p:bldP spid="22" grpId="2" animBg="1"/>
      <p:bldP spid="33" grpId="0" animBg="1"/>
      <p:bldP spid="33" grpId="1" animBg="1"/>
      <p:bldP spid="33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EFFBA-6B0A-4924-AB19-12C1EB253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A5C"/>
                </a:solidFill>
              </a:rPr>
              <a:t>Rethinking BP from an Algorithm Perspective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8559E-70E9-453D-B1FE-03E426488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7</a:t>
            </a:fld>
            <a:endParaRPr lang="en-US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5B5464-136C-4523-8544-65400D766DFE}"/>
              </a:ext>
            </a:extLst>
          </p:cNvPr>
          <p:cNvSpPr txBox="1">
            <a:spLocks/>
          </p:cNvSpPr>
          <p:nvPr/>
        </p:nvSpPr>
        <p:spPr>
          <a:xfrm>
            <a:off x="441591" y="1696449"/>
            <a:ext cx="10912209" cy="1273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Problems with strong sequential dependency were studied in the past (80’), but in a much simpler context.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CFCC79C-2212-40D4-8C50-2D6A7FFA9734}"/>
              </a:ext>
            </a:extLst>
          </p:cNvPr>
          <p:cNvSpPr txBox="1">
            <a:spLocks/>
          </p:cNvSpPr>
          <p:nvPr/>
        </p:nvSpPr>
        <p:spPr>
          <a:xfrm>
            <a:off x="441591" y="3604359"/>
            <a:ext cx="11173466" cy="2430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propose scaling </a:t>
            </a:r>
            <a:r>
              <a:rPr lang="en-US" b="1" dirty="0"/>
              <a:t>B</a:t>
            </a:r>
            <a:r>
              <a:rPr lang="en-US" dirty="0"/>
              <a:t>ack-</a:t>
            </a:r>
            <a:r>
              <a:rPr lang="en-US" b="1" dirty="0"/>
              <a:t>P</a:t>
            </a:r>
            <a:r>
              <a:rPr lang="en-US" dirty="0"/>
              <a:t>ropagation by </a:t>
            </a:r>
            <a:r>
              <a:rPr lang="en-US" b="1" dirty="0"/>
              <a:t>P</a:t>
            </a:r>
            <a:r>
              <a:rPr lang="en-US" dirty="0"/>
              <a:t>arallel </a:t>
            </a:r>
            <a:r>
              <a:rPr lang="en-US" b="1" dirty="0"/>
              <a:t>S</a:t>
            </a:r>
            <a:r>
              <a:rPr lang="en-US" dirty="0"/>
              <a:t>can </a:t>
            </a:r>
            <a:r>
              <a:rPr lang="en-US" b="1" dirty="0"/>
              <a:t>A</a:t>
            </a:r>
            <a:r>
              <a:rPr lang="en-US" dirty="0"/>
              <a:t>lgorithm (</a:t>
            </a:r>
            <a:r>
              <a:rPr lang="en-US" b="1" dirty="0"/>
              <a:t>BPPSA</a:t>
            </a:r>
            <a:r>
              <a:rPr lang="en-US" dirty="0"/>
              <a:t>):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Reformulate BP as a </a:t>
            </a:r>
            <a:r>
              <a:rPr lang="en-US" b="1" dirty="0"/>
              <a:t>scan</a:t>
            </a:r>
            <a:r>
              <a:rPr lang="en-US" dirty="0"/>
              <a:t> operation.</a:t>
            </a:r>
          </a:p>
          <a:p>
            <a:pPr lvl="1">
              <a:spcBef>
                <a:spcPts val="0"/>
              </a:spcBef>
            </a:pPr>
            <a:r>
              <a:rPr lang="en-US" dirty="0"/>
              <a:t>Scale BP by a </a:t>
            </a:r>
            <a:r>
              <a:rPr lang="en-US" b="1" dirty="0"/>
              <a:t>customized </a:t>
            </a:r>
            <a:r>
              <a:rPr lang="en-US" b="1" dirty="0" err="1"/>
              <a:t>Blelloch</a:t>
            </a:r>
            <a:r>
              <a:rPr lang="en-US" b="1" dirty="0"/>
              <a:t> Scan</a:t>
            </a:r>
            <a:r>
              <a:rPr lang="en-US" dirty="0"/>
              <a:t> algorithm.</a:t>
            </a:r>
          </a:p>
          <a:p>
            <a:pPr lvl="1">
              <a:spcBef>
                <a:spcPts val="0"/>
              </a:spcBef>
            </a:pPr>
            <a:r>
              <a:rPr lang="en-US" dirty="0"/>
              <a:t>Leverage </a:t>
            </a:r>
            <a:r>
              <a:rPr lang="en-US" b="1" dirty="0"/>
              <a:t>sparsity</a:t>
            </a:r>
            <a:r>
              <a:rPr lang="en-US" dirty="0"/>
              <a:t> in the Jacobians.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1E198E-5843-4573-A700-FEB5B7D84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013" y="4261740"/>
            <a:ext cx="3666693" cy="17730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51FFEF-D1C0-4FD9-92E5-A793274E0867}"/>
              </a:ext>
            </a:extLst>
          </p:cNvPr>
          <p:cNvSpPr/>
          <p:nvPr/>
        </p:nvSpPr>
        <p:spPr>
          <a:xfrm>
            <a:off x="8030277" y="5381856"/>
            <a:ext cx="17193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BPPSA</a:t>
            </a:r>
            <a:endParaRPr lang="en-US" sz="5400" b="1" cap="none" spc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C97DE2-51D9-45A7-B3D5-3E66F62E5435}"/>
              </a:ext>
            </a:extLst>
          </p:cNvPr>
          <p:cNvSpPr/>
          <p:nvPr/>
        </p:nvSpPr>
        <p:spPr>
          <a:xfrm>
            <a:off x="10883158" y="4390839"/>
            <a:ext cx="941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BP</a:t>
            </a:r>
          </a:p>
        </p:txBody>
      </p:sp>
      <p:pic>
        <p:nvPicPr>
          <p:cNvPr id="10" name="Picture 9" descr="A picture containing person, outdoor, man, cake&#10;&#10;Description automatically generated">
            <a:extLst>
              <a:ext uri="{FF2B5EF4-FFF2-40B4-BE49-F238E27FC236}">
                <a16:creationId xmlns:a16="http://schemas.microsoft.com/office/drawing/2014/main" id="{FF2A0074-3C27-44DB-AA02-CD14AFB88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013" y="1653486"/>
            <a:ext cx="3666693" cy="209525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D4B1DD6-1CAB-4F2A-8F6D-BB1765B8CF32}"/>
              </a:ext>
            </a:extLst>
          </p:cNvPr>
          <p:cNvSpPr/>
          <p:nvPr/>
        </p:nvSpPr>
        <p:spPr>
          <a:xfrm>
            <a:off x="9659842" y="2988339"/>
            <a:ext cx="941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B21E4E-E128-47F3-AB31-22F7EB851C66}"/>
              </a:ext>
            </a:extLst>
          </p:cNvPr>
          <p:cNvSpPr/>
          <p:nvPr/>
        </p:nvSpPr>
        <p:spPr>
          <a:xfrm>
            <a:off x="8763469" y="1531885"/>
            <a:ext cx="24374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Prior Works</a:t>
            </a:r>
          </a:p>
        </p:txBody>
      </p:sp>
    </p:spTree>
    <p:extLst>
      <p:ext uri="{BB962C8B-B14F-4D97-AF65-F5344CB8AC3E}">
        <p14:creationId xmlns:p14="http://schemas.microsoft.com/office/powerpoint/2010/main" val="392590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6BD8-869F-4C44-B63B-F578D277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What is a </a:t>
            </a:r>
            <a:r>
              <a:rPr lang="en-US" b="1">
                <a:solidFill>
                  <a:srgbClr val="002A5C"/>
                </a:solidFill>
              </a:rPr>
              <a:t>Scan</a:t>
            </a:r>
            <a:r>
              <a:rPr lang="en-US" b="1" baseline="30000">
                <a:solidFill>
                  <a:srgbClr val="002A5C"/>
                </a:solidFill>
              </a:rPr>
              <a:t>1</a:t>
            </a:r>
            <a:r>
              <a:rPr lang="en-US" b="1" dirty="0">
                <a:solidFill>
                  <a:srgbClr val="002A5C"/>
                </a:solidFill>
              </a:rPr>
              <a:t> Operation?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02CAAF-11DF-4606-8E70-90916526C8ED}"/>
              </a:ext>
            </a:extLst>
          </p:cNvPr>
          <p:cNvSpPr txBox="1"/>
          <p:nvPr/>
        </p:nvSpPr>
        <p:spPr>
          <a:xfrm>
            <a:off x="844309" y="2366029"/>
            <a:ext cx="2528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Input sequence: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9415BA-5D7F-40E7-AD66-B8ADA2F94B91}"/>
              </a:ext>
            </a:extLst>
          </p:cNvPr>
          <p:cNvSpPr txBox="1"/>
          <p:nvPr/>
        </p:nvSpPr>
        <p:spPr>
          <a:xfrm>
            <a:off x="838200" y="1686155"/>
            <a:ext cx="4655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Binary</a:t>
            </a:r>
            <a:r>
              <a:rPr lang="en-US" sz="2800" dirty="0"/>
              <a:t>, </a:t>
            </a:r>
            <a:r>
              <a:rPr lang="en-US" sz="2800" b="1" dirty="0"/>
              <a:t>associative</a:t>
            </a:r>
            <a:r>
              <a:rPr lang="en-US" sz="2800" dirty="0"/>
              <a:t> operator: </a:t>
            </a:r>
            <a:r>
              <a:rPr lang="en-US" sz="28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9B699C-8AC6-444D-A2B7-87E178C32F87}"/>
              </a:ext>
            </a:extLst>
          </p:cNvPr>
          <p:cNvSpPr txBox="1"/>
          <p:nvPr/>
        </p:nvSpPr>
        <p:spPr>
          <a:xfrm>
            <a:off x="844308" y="4438822"/>
            <a:ext cx="2528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Exclusive scan: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C8BA7A-8FAD-45BF-9903-18C106819AD6}"/>
              </a:ext>
            </a:extLst>
          </p:cNvPr>
          <p:cNvSpPr/>
          <p:nvPr/>
        </p:nvSpPr>
        <p:spPr>
          <a:xfrm>
            <a:off x="3568373" y="2366029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15F9B9-F1CB-41E5-9786-D4CD6336F427}"/>
              </a:ext>
            </a:extLst>
          </p:cNvPr>
          <p:cNvSpPr/>
          <p:nvPr/>
        </p:nvSpPr>
        <p:spPr>
          <a:xfrm>
            <a:off x="4480821" y="2366029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EE01654-AC03-46C4-9F0D-640499835D3F}"/>
              </a:ext>
            </a:extLst>
          </p:cNvPr>
          <p:cNvSpPr/>
          <p:nvPr/>
        </p:nvSpPr>
        <p:spPr>
          <a:xfrm>
            <a:off x="5393269" y="2366029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A8657B-1716-42F7-A92E-0E8309C13A84}"/>
              </a:ext>
            </a:extLst>
          </p:cNvPr>
          <p:cNvSpPr/>
          <p:nvPr/>
        </p:nvSpPr>
        <p:spPr>
          <a:xfrm>
            <a:off x="6305717" y="2366029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A39A6C0-7A74-4B5D-B45C-B9E1C67EDDB4}"/>
              </a:ext>
            </a:extLst>
          </p:cNvPr>
          <p:cNvSpPr/>
          <p:nvPr/>
        </p:nvSpPr>
        <p:spPr>
          <a:xfrm>
            <a:off x="7218165" y="2366029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4EAA7E1-C986-44C3-835D-21510DE68236}"/>
              </a:ext>
            </a:extLst>
          </p:cNvPr>
          <p:cNvSpPr/>
          <p:nvPr/>
        </p:nvSpPr>
        <p:spPr>
          <a:xfrm>
            <a:off x="8130613" y="2366029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018F4EF-9C9C-44C6-AD99-369F42E4B108}"/>
              </a:ext>
            </a:extLst>
          </p:cNvPr>
          <p:cNvSpPr/>
          <p:nvPr/>
        </p:nvSpPr>
        <p:spPr>
          <a:xfrm>
            <a:off x="9043061" y="2366029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B68CC07-0864-488D-8E68-7C5425C658BB}"/>
              </a:ext>
            </a:extLst>
          </p:cNvPr>
          <p:cNvSpPr/>
          <p:nvPr/>
        </p:nvSpPr>
        <p:spPr>
          <a:xfrm>
            <a:off x="9955506" y="2366029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DDA1C6C-80B9-4239-9291-B4200D70773F}"/>
              </a:ext>
            </a:extLst>
          </p:cNvPr>
          <p:cNvSpPr/>
          <p:nvPr/>
        </p:nvSpPr>
        <p:spPr>
          <a:xfrm>
            <a:off x="3568373" y="4445172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DE644B7-763E-4BBB-AA62-77B936EE085D}"/>
              </a:ext>
            </a:extLst>
          </p:cNvPr>
          <p:cNvSpPr/>
          <p:nvPr/>
        </p:nvSpPr>
        <p:spPr>
          <a:xfrm>
            <a:off x="4480821" y="4445172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55C2D38-BCAD-4BF4-B057-A812AE1AC05C}"/>
              </a:ext>
            </a:extLst>
          </p:cNvPr>
          <p:cNvSpPr/>
          <p:nvPr/>
        </p:nvSpPr>
        <p:spPr>
          <a:xfrm>
            <a:off x="5393269" y="4445172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4" name="Flowchart: Or 23">
            <a:extLst>
              <a:ext uri="{FF2B5EF4-FFF2-40B4-BE49-F238E27FC236}">
                <a16:creationId xmlns:a16="http://schemas.microsoft.com/office/drawing/2014/main" id="{B3210C5A-6EDE-4D7F-8B09-E1735B134742}"/>
              </a:ext>
            </a:extLst>
          </p:cNvPr>
          <p:cNvSpPr/>
          <p:nvPr/>
        </p:nvSpPr>
        <p:spPr>
          <a:xfrm>
            <a:off x="4593016" y="3510472"/>
            <a:ext cx="301752" cy="301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E2118807-86A7-4DAF-90C2-07CE84210ABB}"/>
              </a:ext>
            </a:extLst>
          </p:cNvPr>
          <p:cNvCxnSpPr>
            <a:cxnSpLocks/>
            <a:stCxn id="24" idx="6"/>
            <a:endCxn id="36" idx="0"/>
          </p:cNvCxnSpPr>
          <p:nvPr/>
        </p:nvCxnSpPr>
        <p:spPr>
          <a:xfrm>
            <a:off x="4894768" y="3661348"/>
            <a:ext cx="762049" cy="783824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051C0EC-F60E-4508-A2D7-31472F1C4127}"/>
              </a:ext>
            </a:extLst>
          </p:cNvPr>
          <p:cNvCxnSpPr>
            <a:cxnSpLocks/>
            <a:stCxn id="27" idx="2"/>
            <a:endCxn id="24" idx="0"/>
          </p:cNvCxnSpPr>
          <p:nvPr/>
        </p:nvCxnSpPr>
        <p:spPr>
          <a:xfrm flipH="1">
            <a:off x="4743892" y="2889249"/>
            <a:ext cx="477" cy="6212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F7C084-1C26-4156-AD21-8A2E52267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8</a:t>
            </a:fld>
            <a:endParaRPr lang="en-US" sz="16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05976D-FAC0-4F46-B81C-3A6693E90B09}"/>
              </a:ext>
            </a:extLst>
          </p:cNvPr>
          <p:cNvSpPr/>
          <p:nvPr/>
        </p:nvSpPr>
        <p:spPr>
          <a:xfrm>
            <a:off x="6305717" y="4445172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28F82C0-61B5-4402-A098-81EE4F0ECE24}"/>
              </a:ext>
            </a:extLst>
          </p:cNvPr>
          <p:cNvSpPr/>
          <p:nvPr/>
        </p:nvSpPr>
        <p:spPr>
          <a:xfrm>
            <a:off x="7218165" y="4445172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12432BB-D7FC-4410-BC6B-BB91BD4B8EB6}"/>
              </a:ext>
            </a:extLst>
          </p:cNvPr>
          <p:cNvSpPr/>
          <p:nvPr/>
        </p:nvSpPr>
        <p:spPr>
          <a:xfrm>
            <a:off x="8130613" y="4445172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A9EDE30-A56C-4E3B-A279-D3EFC0374299}"/>
              </a:ext>
            </a:extLst>
          </p:cNvPr>
          <p:cNvSpPr/>
          <p:nvPr/>
        </p:nvSpPr>
        <p:spPr>
          <a:xfrm>
            <a:off x="9043061" y="4445172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E2D7AFE-26A0-42F6-A095-F9172DB16F28}"/>
              </a:ext>
            </a:extLst>
          </p:cNvPr>
          <p:cNvSpPr/>
          <p:nvPr/>
        </p:nvSpPr>
        <p:spPr>
          <a:xfrm>
            <a:off x="9955506" y="4445172"/>
            <a:ext cx="5270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41" name="Flowchart: Or 40">
            <a:extLst>
              <a:ext uri="{FF2B5EF4-FFF2-40B4-BE49-F238E27FC236}">
                <a16:creationId xmlns:a16="http://schemas.microsoft.com/office/drawing/2014/main" id="{FC7521CF-4B60-401E-8865-5FA0937736C1}"/>
              </a:ext>
            </a:extLst>
          </p:cNvPr>
          <p:cNvSpPr/>
          <p:nvPr/>
        </p:nvSpPr>
        <p:spPr>
          <a:xfrm>
            <a:off x="6418389" y="3510472"/>
            <a:ext cx="301752" cy="301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917195C9-1D3C-43AC-989F-12ADC16E6501}"/>
              </a:ext>
            </a:extLst>
          </p:cNvPr>
          <p:cNvCxnSpPr>
            <a:cxnSpLocks/>
            <a:stCxn id="41" idx="6"/>
            <a:endCxn id="37" idx="0"/>
          </p:cNvCxnSpPr>
          <p:nvPr/>
        </p:nvCxnSpPr>
        <p:spPr>
          <a:xfrm>
            <a:off x="6720141" y="3661348"/>
            <a:ext cx="761572" cy="783824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2E71339-CA01-41EB-9B63-8774C866D71E}"/>
              </a:ext>
            </a:extLst>
          </p:cNvPr>
          <p:cNvCxnSpPr>
            <a:cxnSpLocks/>
            <a:stCxn id="29" idx="2"/>
            <a:endCxn id="41" idx="0"/>
          </p:cNvCxnSpPr>
          <p:nvPr/>
        </p:nvCxnSpPr>
        <p:spPr>
          <a:xfrm>
            <a:off x="6569265" y="2889249"/>
            <a:ext cx="0" cy="6212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61196D17-296E-4FCE-9680-F6699ECD878D}"/>
              </a:ext>
            </a:extLst>
          </p:cNvPr>
          <p:cNvCxnSpPr>
            <a:stCxn id="23" idx="2"/>
            <a:endCxn id="24" idx="2"/>
          </p:cNvCxnSpPr>
          <p:nvPr/>
        </p:nvCxnSpPr>
        <p:spPr>
          <a:xfrm rot="16200000" flipH="1">
            <a:off x="3826419" y="2894750"/>
            <a:ext cx="772099" cy="761095"/>
          </a:xfrm>
          <a:prstGeom prst="curvedConnector2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DA649864-4C23-4B40-B0F9-80E888731117}"/>
              </a:ext>
            </a:extLst>
          </p:cNvPr>
          <p:cNvCxnSpPr>
            <a:cxnSpLocks/>
            <a:stCxn id="23" idx="2"/>
            <a:endCxn id="41" idx="3"/>
          </p:cNvCxnSpPr>
          <p:nvPr/>
        </p:nvCxnSpPr>
        <p:spPr>
          <a:xfrm rot="16200000" flipH="1">
            <a:off x="4707858" y="2013311"/>
            <a:ext cx="878784" cy="2630659"/>
          </a:xfrm>
          <a:prstGeom prst="curvedConnector3">
            <a:avLst>
              <a:gd name="adj1" fmla="val 13104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Curved 51">
            <a:extLst>
              <a:ext uri="{FF2B5EF4-FFF2-40B4-BE49-F238E27FC236}">
                <a16:creationId xmlns:a16="http://schemas.microsoft.com/office/drawing/2014/main" id="{617615C5-9B14-4FE2-819B-83AE39AECB39}"/>
              </a:ext>
            </a:extLst>
          </p:cNvPr>
          <p:cNvCxnSpPr>
            <a:cxnSpLocks/>
            <a:stCxn id="27" idx="2"/>
            <a:endCxn id="41" idx="2"/>
          </p:cNvCxnSpPr>
          <p:nvPr/>
        </p:nvCxnSpPr>
        <p:spPr>
          <a:xfrm rot="16200000" flipH="1">
            <a:off x="5195330" y="2438288"/>
            <a:ext cx="772099" cy="1674020"/>
          </a:xfrm>
          <a:prstGeom prst="curvedConnector2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id="{0DDE6792-D7C8-42CF-B8CC-78B3E17CD654}"/>
              </a:ext>
            </a:extLst>
          </p:cNvPr>
          <p:cNvCxnSpPr>
            <a:cxnSpLocks/>
            <a:stCxn id="28" idx="2"/>
            <a:endCxn id="41" idx="1"/>
          </p:cNvCxnSpPr>
          <p:nvPr/>
        </p:nvCxnSpPr>
        <p:spPr>
          <a:xfrm rot="16200000" flipH="1">
            <a:off x="5726991" y="2819074"/>
            <a:ext cx="665414" cy="805763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1FB8CA68-3296-4A21-83CA-656B42587EDB}"/>
              </a:ext>
            </a:extLst>
          </p:cNvPr>
          <p:cNvSpPr txBox="1"/>
          <p:nvPr/>
        </p:nvSpPr>
        <p:spPr>
          <a:xfrm>
            <a:off x="838200" y="5309910"/>
            <a:ext cx="10211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Compute partial reductions at each step of the sequence.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C0749E-EA2C-4603-987C-E1BBCA4BD0D2}"/>
              </a:ext>
            </a:extLst>
          </p:cNvPr>
          <p:cNvSpPr txBox="1"/>
          <p:nvPr/>
        </p:nvSpPr>
        <p:spPr>
          <a:xfrm>
            <a:off x="7187307" y="1690688"/>
            <a:ext cx="1807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Identity: </a:t>
            </a:r>
            <a:r>
              <a:rPr lang="en-US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FA9F29-A8C4-4662-824E-2E343332FAAF}"/>
              </a:ext>
            </a:extLst>
          </p:cNvPr>
          <p:cNvSpPr/>
          <p:nvPr/>
        </p:nvSpPr>
        <p:spPr>
          <a:xfrm>
            <a:off x="0" y="6517965"/>
            <a:ext cx="109401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Blelloch, Guy E. ”Prefix sums and their applications”. Technical Report (1990)</a:t>
            </a:r>
          </a:p>
        </p:txBody>
      </p:sp>
    </p:spTree>
    <p:extLst>
      <p:ext uri="{BB962C8B-B14F-4D97-AF65-F5344CB8AC3E}">
        <p14:creationId xmlns:p14="http://schemas.microsoft.com/office/powerpoint/2010/main" val="227382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2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4" grpId="0" animBg="1"/>
      <p:bldP spid="24" grpId="1" animBg="1"/>
      <p:bldP spid="2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72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6BD8-869F-4C44-B63B-F578D277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Linear Scan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237F3-7429-4136-B548-3FBDC7BE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9</a:t>
            </a:fld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CACF1A-7232-42EE-B0D3-52ABA6ECFD1E}"/>
              </a:ext>
            </a:extLst>
          </p:cNvPr>
          <p:cNvSpPr/>
          <p:nvPr/>
        </p:nvSpPr>
        <p:spPr>
          <a:xfrm>
            <a:off x="4580333" y="1523992"/>
            <a:ext cx="638173" cy="52387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000A49-A034-4F46-BD8A-9C069A6F27A1}"/>
              </a:ext>
            </a:extLst>
          </p:cNvPr>
          <p:cNvSpPr/>
          <p:nvPr/>
        </p:nvSpPr>
        <p:spPr>
          <a:xfrm>
            <a:off x="5489985" y="1523992"/>
            <a:ext cx="638173" cy="52387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8EFFE9-E250-4F19-A93F-0E64A80736A5}"/>
              </a:ext>
            </a:extLst>
          </p:cNvPr>
          <p:cNvSpPr/>
          <p:nvPr/>
        </p:nvSpPr>
        <p:spPr>
          <a:xfrm>
            <a:off x="6399637" y="1523992"/>
            <a:ext cx="638173" cy="52387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0FC429-BE5B-4CD7-81AD-C8A86FE6F2F3}"/>
              </a:ext>
            </a:extLst>
          </p:cNvPr>
          <p:cNvSpPr/>
          <p:nvPr/>
        </p:nvSpPr>
        <p:spPr>
          <a:xfrm>
            <a:off x="7309289" y="1523992"/>
            <a:ext cx="638173" cy="52387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4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4F929D-E84E-4A06-8616-EA2D775CB262}"/>
              </a:ext>
            </a:extLst>
          </p:cNvPr>
          <p:cNvSpPr/>
          <p:nvPr/>
        </p:nvSpPr>
        <p:spPr>
          <a:xfrm>
            <a:off x="8218941" y="1523992"/>
            <a:ext cx="638173" cy="52387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5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3F5D75-C0FE-4961-A46A-AFBBEB973283}"/>
              </a:ext>
            </a:extLst>
          </p:cNvPr>
          <p:cNvSpPr/>
          <p:nvPr/>
        </p:nvSpPr>
        <p:spPr>
          <a:xfrm>
            <a:off x="9128593" y="1523992"/>
            <a:ext cx="638173" cy="52387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6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A45DB2-625B-4091-A174-AD318008B403}"/>
              </a:ext>
            </a:extLst>
          </p:cNvPr>
          <p:cNvSpPr/>
          <p:nvPr/>
        </p:nvSpPr>
        <p:spPr>
          <a:xfrm>
            <a:off x="10038245" y="1523992"/>
            <a:ext cx="638173" cy="52387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7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72D267D-8024-4B95-B3F4-5B0AD187FEB6}"/>
              </a:ext>
            </a:extLst>
          </p:cNvPr>
          <p:cNvSpPr/>
          <p:nvPr/>
        </p:nvSpPr>
        <p:spPr>
          <a:xfrm>
            <a:off x="5489985" y="2325681"/>
            <a:ext cx="638173" cy="52387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A0103C8-9484-4111-AB27-A1AF8254B8EE}"/>
              </a:ext>
            </a:extLst>
          </p:cNvPr>
          <p:cNvSpPr/>
          <p:nvPr/>
        </p:nvSpPr>
        <p:spPr>
          <a:xfrm>
            <a:off x="6399637" y="3127370"/>
            <a:ext cx="638173" cy="52387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6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3EE9C06-212F-425D-BE04-C80FE947A691}"/>
              </a:ext>
            </a:extLst>
          </p:cNvPr>
          <p:cNvSpPr/>
          <p:nvPr/>
        </p:nvSpPr>
        <p:spPr>
          <a:xfrm>
            <a:off x="7309289" y="3929059"/>
            <a:ext cx="638173" cy="52387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10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B992D284-B076-4719-958E-758E94B906C4}"/>
              </a:ext>
            </a:extLst>
          </p:cNvPr>
          <p:cNvSpPr/>
          <p:nvPr/>
        </p:nvSpPr>
        <p:spPr>
          <a:xfrm>
            <a:off x="8218941" y="4730748"/>
            <a:ext cx="638173" cy="52387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15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3E92BE43-5FF7-435F-9C3E-739691C4E0F4}"/>
              </a:ext>
            </a:extLst>
          </p:cNvPr>
          <p:cNvSpPr/>
          <p:nvPr/>
        </p:nvSpPr>
        <p:spPr>
          <a:xfrm>
            <a:off x="9128593" y="5532437"/>
            <a:ext cx="638173" cy="52387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1F3C64E9-4A3C-4E25-85F6-1CC14666F06D}"/>
              </a:ext>
            </a:extLst>
          </p:cNvPr>
          <p:cNvSpPr/>
          <p:nvPr/>
        </p:nvSpPr>
        <p:spPr>
          <a:xfrm>
            <a:off x="10038245" y="6334126"/>
            <a:ext cx="638173" cy="52387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28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175" name="Connector: Elbow 174">
            <a:extLst>
              <a:ext uri="{FF2B5EF4-FFF2-40B4-BE49-F238E27FC236}">
                <a16:creationId xmlns:a16="http://schemas.microsoft.com/office/drawing/2014/main" id="{894F319D-CC67-4DE7-A29D-38593948777C}"/>
              </a:ext>
            </a:extLst>
          </p:cNvPr>
          <p:cNvCxnSpPr>
            <a:cxnSpLocks/>
            <a:stCxn id="14" idx="2"/>
            <a:endCxn id="127" idx="1"/>
          </p:cNvCxnSpPr>
          <p:nvPr/>
        </p:nvCxnSpPr>
        <p:spPr>
          <a:xfrm rot="16200000" flipH="1">
            <a:off x="4924826" y="2022459"/>
            <a:ext cx="539752" cy="59056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or: Elbow 178">
            <a:extLst>
              <a:ext uri="{FF2B5EF4-FFF2-40B4-BE49-F238E27FC236}">
                <a16:creationId xmlns:a16="http://schemas.microsoft.com/office/drawing/2014/main" id="{0B3C4C95-7BD5-49EF-AC08-B227E16051CA}"/>
              </a:ext>
            </a:extLst>
          </p:cNvPr>
          <p:cNvCxnSpPr>
            <a:cxnSpLocks/>
            <a:stCxn id="127" idx="2"/>
            <a:endCxn id="136" idx="1"/>
          </p:cNvCxnSpPr>
          <p:nvPr/>
        </p:nvCxnSpPr>
        <p:spPr>
          <a:xfrm rot="16200000" flipH="1">
            <a:off x="5834478" y="2824148"/>
            <a:ext cx="539752" cy="59056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or: Elbow 186">
            <a:extLst>
              <a:ext uri="{FF2B5EF4-FFF2-40B4-BE49-F238E27FC236}">
                <a16:creationId xmlns:a16="http://schemas.microsoft.com/office/drawing/2014/main" id="{F8944CE7-8719-40B3-A481-F09373DAEEE1}"/>
              </a:ext>
            </a:extLst>
          </p:cNvPr>
          <p:cNvCxnSpPr>
            <a:cxnSpLocks/>
            <a:stCxn id="136" idx="2"/>
            <a:endCxn id="145" idx="1"/>
          </p:cNvCxnSpPr>
          <p:nvPr/>
        </p:nvCxnSpPr>
        <p:spPr>
          <a:xfrm rot="16200000" flipH="1">
            <a:off x="6744130" y="3625837"/>
            <a:ext cx="539752" cy="59056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ctor: Elbow 189">
            <a:extLst>
              <a:ext uri="{FF2B5EF4-FFF2-40B4-BE49-F238E27FC236}">
                <a16:creationId xmlns:a16="http://schemas.microsoft.com/office/drawing/2014/main" id="{7F76465F-E782-4DAC-96A4-2A670DDC252E}"/>
              </a:ext>
            </a:extLst>
          </p:cNvPr>
          <p:cNvCxnSpPr>
            <a:cxnSpLocks/>
            <a:stCxn id="145" idx="2"/>
            <a:endCxn id="154" idx="1"/>
          </p:cNvCxnSpPr>
          <p:nvPr/>
        </p:nvCxnSpPr>
        <p:spPr>
          <a:xfrm rot="16200000" flipH="1">
            <a:off x="7653782" y="4427526"/>
            <a:ext cx="539752" cy="59056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or: Elbow 192">
            <a:extLst>
              <a:ext uri="{FF2B5EF4-FFF2-40B4-BE49-F238E27FC236}">
                <a16:creationId xmlns:a16="http://schemas.microsoft.com/office/drawing/2014/main" id="{08F13A7C-A5A6-429E-B2E3-47F5D50CE92F}"/>
              </a:ext>
            </a:extLst>
          </p:cNvPr>
          <p:cNvCxnSpPr>
            <a:cxnSpLocks/>
            <a:stCxn id="154" idx="2"/>
            <a:endCxn id="163" idx="1"/>
          </p:cNvCxnSpPr>
          <p:nvPr/>
        </p:nvCxnSpPr>
        <p:spPr>
          <a:xfrm rot="16200000" flipH="1">
            <a:off x="8563434" y="5229215"/>
            <a:ext cx="539752" cy="59056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or: Elbow 196">
            <a:extLst>
              <a:ext uri="{FF2B5EF4-FFF2-40B4-BE49-F238E27FC236}">
                <a16:creationId xmlns:a16="http://schemas.microsoft.com/office/drawing/2014/main" id="{294B082B-E83E-431C-9A0A-93CD981D73DA}"/>
              </a:ext>
            </a:extLst>
          </p:cNvPr>
          <p:cNvCxnSpPr>
            <a:cxnSpLocks/>
            <a:stCxn id="163" idx="2"/>
            <a:endCxn id="172" idx="1"/>
          </p:cNvCxnSpPr>
          <p:nvPr/>
        </p:nvCxnSpPr>
        <p:spPr>
          <a:xfrm rot="16200000" flipH="1">
            <a:off x="9473086" y="6030904"/>
            <a:ext cx="539752" cy="59056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2FA3243C-29EA-42BF-A7C0-32F752470798}"/>
              </a:ext>
            </a:extLst>
          </p:cNvPr>
          <p:cNvCxnSpPr>
            <a:stCxn id="15" idx="2"/>
            <a:endCxn id="127" idx="0"/>
          </p:cNvCxnSpPr>
          <p:nvPr/>
        </p:nvCxnSpPr>
        <p:spPr>
          <a:xfrm>
            <a:off x="5809072" y="2047866"/>
            <a:ext cx="0" cy="277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C3CF924A-7C00-4611-84EA-22818A9BCB54}"/>
              </a:ext>
            </a:extLst>
          </p:cNvPr>
          <p:cNvCxnSpPr>
            <a:cxnSpLocks/>
            <a:stCxn id="16" idx="2"/>
            <a:endCxn id="136" idx="0"/>
          </p:cNvCxnSpPr>
          <p:nvPr/>
        </p:nvCxnSpPr>
        <p:spPr>
          <a:xfrm>
            <a:off x="6718724" y="2047866"/>
            <a:ext cx="0" cy="10795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72FC769F-FB0A-4BFA-92B7-2CE290F47358}"/>
              </a:ext>
            </a:extLst>
          </p:cNvPr>
          <p:cNvCxnSpPr>
            <a:cxnSpLocks/>
            <a:stCxn id="17" idx="2"/>
            <a:endCxn id="145" idx="0"/>
          </p:cNvCxnSpPr>
          <p:nvPr/>
        </p:nvCxnSpPr>
        <p:spPr>
          <a:xfrm>
            <a:off x="7628376" y="2047866"/>
            <a:ext cx="0" cy="18811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E7D46D61-ED9D-4F8E-B156-443939CF94E6}"/>
              </a:ext>
            </a:extLst>
          </p:cNvPr>
          <p:cNvCxnSpPr>
            <a:cxnSpLocks/>
            <a:stCxn id="18" idx="2"/>
            <a:endCxn id="154" idx="0"/>
          </p:cNvCxnSpPr>
          <p:nvPr/>
        </p:nvCxnSpPr>
        <p:spPr>
          <a:xfrm>
            <a:off x="8538028" y="2047866"/>
            <a:ext cx="0" cy="26828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19600E1A-C741-487B-93EC-A2B5EA769395}"/>
              </a:ext>
            </a:extLst>
          </p:cNvPr>
          <p:cNvCxnSpPr>
            <a:cxnSpLocks/>
            <a:stCxn id="19" idx="2"/>
            <a:endCxn id="163" idx="0"/>
          </p:cNvCxnSpPr>
          <p:nvPr/>
        </p:nvCxnSpPr>
        <p:spPr>
          <a:xfrm>
            <a:off x="9447680" y="2047866"/>
            <a:ext cx="0" cy="34845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FDDC2D44-89FE-4333-B9B0-EA735AB20D1F}"/>
              </a:ext>
            </a:extLst>
          </p:cNvPr>
          <p:cNvCxnSpPr>
            <a:cxnSpLocks/>
            <a:stCxn id="20" idx="2"/>
            <a:endCxn id="172" idx="0"/>
          </p:cNvCxnSpPr>
          <p:nvPr/>
        </p:nvCxnSpPr>
        <p:spPr>
          <a:xfrm>
            <a:off x="10357332" y="2047866"/>
            <a:ext cx="0" cy="42862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Box 217">
            <a:extLst>
              <a:ext uri="{FF2B5EF4-FFF2-40B4-BE49-F238E27FC236}">
                <a16:creationId xmlns:a16="http://schemas.microsoft.com/office/drawing/2014/main" id="{3E794667-6F85-4110-88E3-A78DD642AC22}"/>
              </a:ext>
            </a:extLst>
          </p:cNvPr>
          <p:cNvSpPr txBox="1"/>
          <p:nvPr/>
        </p:nvSpPr>
        <p:spPr>
          <a:xfrm>
            <a:off x="496360" y="4540184"/>
            <a:ext cx="5599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On a single worker:</a:t>
            </a:r>
            <a:r>
              <a:rPr lang="en-US" sz="2800" dirty="0"/>
              <a:t> perform scan linearly; takes </a:t>
            </a:r>
            <a:r>
              <a:rPr lang="en-US" sz="2800" b="1" dirty="0">
                <a:solidFill>
                  <a:srgbClr val="FF0000"/>
                </a:solidFill>
              </a:rPr>
              <a:t>n</a:t>
            </a:r>
            <a:r>
              <a:rPr lang="en-US" sz="2800" dirty="0"/>
              <a:t> steps. 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063D15AA-67FF-4ACA-A9AA-74B24A231ADA}"/>
              </a:ext>
            </a:extLst>
          </p:cNvPr>
          <p:cNvSpPr txBox="1"/>
          <p:nvPr/>
        </p:nvSpPr>
        <p:spPr>
          <a:xfrm>
            <a:off x="496360" y="3495562"/>
            <a:ext cx="5554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Worker (</a:t>
            </a:r>
            <a:r>
              <a:rPr lang="en-US" sz="2800" b="1" u="sng" dirty="0"/>
              <a:t>p</a:t>
            </a:r>
            <a:r>
              <a:rPr lang="en-US" sz="2800" u="sng" dirty="0"/>
              <a:t>):</a:t>
            </a:r>
            <a:r>
              <a:rPr lang="en-US" sz="2800" dirty="0"/>
              <a:t> an instance of execution; e.g., a core in a multi-core CPU 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C88FA34A-2090-4360-BD40-BFF74997AEBF}"/>
              </a:ext>
            </a:extLst>
          </p:cNvPr>
          <p:cNvSpPr txBox="1"/>
          <p:nvPr/>
        </p:nvSpPr>
        <p:spPr>
          <a:xfrm>
            <a:off x="496360" y="2881827"/>
            <a:ext cx="3732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Number of Elements (</a:t>
            </a:r>
            <a:r>
              <a:rPr lang="en-US" sz="2800" b="1" u="sng" dirty="0"/>
              <a:t>n</a:t>
            </a:r>
            <a:r>
              <a:rPr lang="en-US" sz="2800" u="sng" dirty="0"/>
              <a:t>)</a:t>
            </a:r>
            <a:endParaRPr lang="en-US" sz="2800" dirty="0"/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E1BFEE3-2EAD-41D8-ACAA-CB4CF9E9F7FC}"/>
              </a:ext>
            </a:extLst>
          </p:cNvPr>
          <p:cNvSpPr txBox="1"/>
          <p:nvPr/>
        </p:nvSpPr>
        <p:spPr>
          <a:xfrm>
            <a:off x="496360" y="5584805"/>
            <a:ext cx="5599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With more workers:</a:t>
            </a:r>
            <a:r>
              <a:rPr lang="en-US" sz="2800" dirty="0"/>
              <a:t> Can we achieve </a:t>
            </a:r>
            <a:r>
              <a:rPr lang="en-US" sz="2800" b="1" dirty="0">
                <a:solidFill>
                  <a:srgbClr val="00823B"/>
                </a:solidFill>
              </a:rPr>
              <a:t>sublinear</a:t>
            </a:r>
            <a:r>
              <a:rPr lang="en-US" sz="2800" dirty="0"/>
              <a:t> steps?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DECCBC62-554B-4939-8D4C-223D5E978F6E}"/>
              </a:ext>
            </a:extLst>
          </p:cNvPr>
          <p:cNvSpPr/>
          <p:nvPr/>
        </p:nvSpPr>
        <p:spPr>
          <a:xfrm rot="16200000">
            <a:off x="9315319" y="3981318"/>
            <a:ext cx="5334008" cy="419355"/>
          </a:xfrm>
          <a:prstGeom prst="leftArrow">
            <a:avLst>
              <a:gd name="adj1" fmla="val 54820"/>
              <a:gd name="adj2" fmla="val 100114"/>
            </a:avLst>
          </a:prstGeom>
          <a:solidFill>
            <a:srgbClr val="002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Time</a:t>
            </a: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A3A46CFD-8C48-4133-B331-794AA825E633}"/>
              </a:ext>
            </a:extLst>
          </p:cNvPr>
          <p:cNvSpPr/>
          <p:nvPr/>
        </p:nvSpPr>
        <p:spPr>
          <a:xfrm rot="10800000">
            <a:off x="10743348" y="1522521"/>
            <a:ext cx="412536" cy="5334007"/>
          </a:xfrm>
          <a:prstGeom prst="leftBrace">
            <a:avLst>
              <a:gd name="adj1" fmla="val 104416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81754E-24FC-4AA8-9310-AA059144C639}"/>
              </a:ext>
            </a:extLst>
          </p:cNvPr>
          <p:cNvSpPr txBox="1"/>
          <p:nvPr/>
        </p:nvSpPr>
        <p:spPr>
          <a:xfrm>
            <a:off x="11155884" y="3913398"/>
            <a:ext cx="590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695DAEB-9924-4743-AD06-203D367F1C69}"/>
              </a:ext>
            </a:extLst>
          </p:cNvPr>
          <p:cNvSpPr txBox="1"/>
          <p:nvPr/>
        </p:nvSpPr>
        <p:spPr>
          <a:xfrm>
            <a:off x="496360" y="1837205"/>
            <a:ext cx="3444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Step:</a:t>
            </a:r>
            <a:r>
              <a:rPr lang="en-US" sz="2800" dirty="0"/>
              <a:t> executing the operator once.</a:t>
            </a:r>
          </a:p>
        </p:txBody>
      </p:sp>
    </p:spTree>
    <p:extLst>
      <p:ext uri="{BB962C8B-B14F-4D97-AF65-F5344CB8AC3E}">
        <p14:creationId xmlns:p14="http://schemas.microsoft.com/office/powerpoint/2010/main" val="406362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36" grpId="0" animBg="1"/>
      <p:bldP spid="145" grpId="0" animBg="1"/>
      <p:bldP spid="154" grpId="0" animBg="1"/>
      <p:bldP spid="163" grpId="0" animBg="1"/>
      <p:bldP spid="172" grpId="0" animBg="1"/>
      <p:bldP spid="218" grpId="0"/>
      <p:bldP spid="222" grpId="0"/>
      <p:bldP spid="34" grpId="0" animBg="1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A1002702D6FC4B93764935804B2B11" ma:contentTypeVersion="2" ma:contentTypeDescription="Create a new document." ma:contentTypeScope="" ma:versionID="ea397c7c1a0a10a4d1f9bb33e2f6d1e6">
  <xsd:schema xmlns:xsd="http://www.w3.org/2001/XMLSchema" xmlns:xs="http://www.w3.org/2001/XMLSchema" xmlns:p="http://schemas.microsoft.com/office/2006/metadata/properties" xmlns:ns3="f8c22b02-19e4-4d93-a01d-3699c9e6bada" targetNamespace="http://schemas.microsoft.com/office/2006/metadata/properties" ma:root="true" ma:fieldsID="92171fe6480a8b1dc654595492946806" ns3:_="">
    <xsd:import namespace="f8c22b02-19e4-4d93-a01d-3699c9e6ba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c22b02-19e4-4d93-a01d-3699c9e6ba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4F30E8-F223-428B-8AC4-79A5F135C0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1554FC-E60A-46D9-A0D7-AE9EDC2E5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c22b02-19e4-4d93-a01d-3699c9e6ba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C93D21-6EEA-47EE-98C3-63AD7CF4E42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f8c22b02-19e4-4d93-a01d-3699c9e6bada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1746</Words>
  <Application>Microsoft Office PowerPoint</Application>
  <PresentationFormat>Widescreen</PresentationFormat>
  <Paragraphs>597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Consolas</vt:lpstr>
      <vt:lpstr>Office Theme</vt:lpstr>
      <vt:lpstr>Acrobat Document</vt:lpstr>
      <vt:lpstr>Scaling Back-Propagation by Parallel Scan Algorithm</vt:lpstr>
      <vt:lpstr>Executive Summary</vt:lpstr>
      <vt:lpstr>Back-propagation1 (BP) Everywhere</vt:lpstr>
      <vt:lpstr>BP’s Strong Sequential Dependency</vt:lpstr>
      <vt:lpstr>Data Parallel Training</vt:lpstr>
      <vt:lpstr>Model Parallel Training</vt:lpstr>
      <vt:lpstr>Rethinking BP from an Algorithm Perspective</vt:lpstr>
      <vt:lpstr>What is a Scan1 Operation?</vt:lpstr>
      <vt:lpstr>Linear Scan</vt:lpstr>
      <vt:lpstr>Blelloch Scan: ① Up-sweep Phase</vt:lpstr>
      <vt:lpstr>Blelloch Scan: ② Down-sweep Phase</vt:lpstr>
      <vt:lpstr>Blelloch Scan: Efficiency</vt:lpstr>
      <vt:lpstr>Reformulate BP as a Scan Operation</vt:lpstr>
      <vt:lpstr>Scale BP by Blelloch Scan</vt:lpstr>
      <vt:lpstr>Reconstructs the Original BP Exactly</vt:lpstr>
      <vt:lpstr>Jacobians are Memory &amp; Compute Hungry</vt:lpstr>
      <vt:lpstr>The Jacobians of Many Operators are Sparse</vt:lpstr>
      <vt:lpstr>Fast Sparse Jacobians Generation</vt:lpstr>
      <vt:lpstr>Complexity Analysis</vt:lpstr>
      <vt:lpstr>Methodology: Benchmark</vt:lpstr>
      <vt:lpstr>Methodology: Environment</vt:lpstr>
      <vt:lpstr>End-to-end Training Speedup</vt:lpstr>
      <vt:lpstr>Sensitivity Analysis: Model Length</vt:lpstr>
      <vt:lpstr>Sensitivity Analysis: Number of Workers</vt:lpstr>
      <vt:lpstr>Sensitivity Analysis: 2070 v.s. 2080Ti</vt:lpstr>
      <vt:lpstr>More Results in the Paper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SCALING BACK-PROPAGATION BY PARALLEL SCAN ALGORITHM</dc:title>
  <dc:creator>Shang Wang (Sam)</dc:creator>
  <cp:lastModifiedBy>Shang Wang (Sam)</cp:lastModifiedBy>
  <cp:revision>4</cp:revision>
  <dcterms:created xsi:type="dcterms:W3CDTF">2020-02-03T21:46:36Z</dcterms:created>
  <dcterms:modified xsi:type="dcterms:W3CDTF">2020-03-18T01:08:48Z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0x010100BDA1002702D6FC4B93764935804B2B11</vt:lpwstr>
  </property>
</Properties>
</file>